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rts/chart2.xml" ContentType="application/vnd.openxmlformats-officedocument.drawingml.chart+xml"/>
  <Override PartName="/ppt/tags/tag22.xml" ContentType="application/vnd.openxmlformats-officedocument.presentationml.tag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8" r:id="rId2"/>
    <p:sldMasterId id="2147483723" r:id="rId3"/>
  </p:sldMasterIdLst>
  <p:notesMasterIdLst>
    <p:notesMasterId r:id="rId16"/>
  </p:notesMasterIdLst>
  <p:sldIdLst>
    <p:sldId id="1876" r:id="rId4"/>
    <p:sldId id="310" r:id="rId5"/>
    <p:sldId id="1873" r:id="rId6"/>
    <p:sldId id="1838" r:id="rId7"/>
    <p:sldId id="1820" r:id="rId8"/>
    <p:sldId id="1842" r:id="rId9"/>
    <p:sldId id="1874" r:id="rId10"/>
    <p:sldId id="1875" r:id="rId11"/>
    <p:sldId id="1843" r:id="rId12"/>
    <p:sldId id="1844" r:id="rId13"/>
    <p:sldId id="1845" r:id="rId14"/>
    <p:sldId id="259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9AC60F-F19D-A2A6-EE09-163B543EF05A}" name="LARISSA CAROLINE VIEIRA" initials="LCV" userId="S::e201115@gasmig.com.br::bfe32875-7565-4cd2-bc12-4758c15321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66C"/>
    <a:srgbClr val="ED9D19"/>
    <a:srgbClr val="C0C0C0"/>
    <a:srgbClr val="277AB5"/>
    <a:srgbClr val="00539F"/>
    <a:srgbClr val="2686C7"/>
    <a:srgbClr val="F4DA02"/>
    <a:srgbClr val="58595B"/>
    <a:srgbClr val="7F7F7F"/>
    <a:srgbClr val="9B5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26" autoAdjust="0"/>
  </p:normalViewPr>
  <p:slideViewPr>
    <p:cSldViewPr snapToGrid="0">
      <p:cViewPr varScale="1">
        <p:scale>
          <a:sx n="110" d="100"/>
          <a:sy n="110" d="100"/>
        </p:scale>
        <p:origin x="51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acserver00\GERENCIAS\FI\CAPTA&#199;&#195;O%20DE%20RECURSOS\Abertura%20de%20Capital\4%20-%20Apresenta&#231;&#227;o%20non%20deal%20roadshow\Project%20Venus%20-%20Backup_v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201115\Desktop\C&#243;pia%20de%20Project%20Venus%20-%20Backup_v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acserver00\GERENCIAS\FI\CAPTA&#199;&#195;O%20DE%20RECURSOS\Apresenta&#231;&#245;es\2023\C&#243;pia%20de%20Project%20Venus%20-%20Backup_v7.xlsx" TargetMode="Externa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oleObject" Target="file:///\\gasacserver00\GERENCIAS\FI\CAPTA&#199;&#195;O%20DE%20RECURSOS\Apresenta&#231;&#245;es\2023\C&#243;pia%20de%20Project%20Venus%20-%20Backup_v7.xlsx" TargetMode="External"/><Relationship Id="rId4" Type="http://schemas.openxmlformats.org/officeDocument/2006/relationships/image" Target="../media/image42.png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acserver00\GERENCIAS\FI\CAPTA&#199;&#195;O%20DE%20RECURSOS\Apresenta&#231;&#245;es\2023\C&#243;pia%20de%20Project%20Venus%20-%20Backup_v7.xlsx" TargetMode="External"/><Relationship Id="rId2" Type="http://schemas.openxmlformats.org/officeDocument/2006/relationships/image" Target="../media/image42.pn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201115\Desktop\C&#243;pia%20de%20Project%20Venus%20-%20Backup_v5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acserver00\GERENCIAS\FI\CAPTA&#199;&#195;O%20DE%20RECURSOS\Abertura%20de%20Capital\4%20-%20Apresenta&#231;&#227;o%20non%20deal%20roadshow\Project%20Venus%20-%20Backup_v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oleObject" Target="file:///\\gasacserver00\GERENCIAS\FI\CAPTA&#199;&#195;O%20DE%20RECURSOS\Apresenta&#231;&#245;es\2023\C&#243;pia%20de%20Project%20Venus%20-%20Backup_v7.xlsx" TargetMode="External"/><Relationship Id="rId4" Type="http://schemas.openxmlformats.org/officeDocument/2006/relationships/image" Target="../media/image40.pn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acserver00\GERENCIAS\FI\CAPTA&#199;&#195;O%20DE%20RECURSOS\Apresenta&#231;&#245;es\2023\C&#243;pia%20de%20Project%20Venus%20-%20Backup_v7.xlsx" TargetMode="Externa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acserver00\GERENCIAS\FI\CAPTA&#199;&#195;O%20DE%20RECURSOS\Apresenta&#231;&#245;es\2023\C&#243;pia%20de%20Project%20Venus%20-%20Backup_v7.xlsx" TargetMode="Externa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acserver00\GERENCIAS\FI\CAPTA&#199;&#195;O%20DE%20RECURSOS\Apresenta&#231;&#245;es\2023\C&#243;pia%20de%20Project%20Venus%20-%20Backup_v7.xlsx" TargetMode="Externa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acserver00\GERENCIAS\FI\CAPTA&#199;&#195;O%20DE%20RECURSOS\Apresenta&#231;&#245;es\2023\C&#243;pia%20de%20Project%20Venus%20-%20Backup_v7.xlsx" TargetMode="Externa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acserver00\GERENCIAS\FI\CAPTA&#199;&#195;O%20DE%20RECURSOS\Apresenta&#231;&#245;es\2023\C&#243;pia%20de%20Project%20Venus%20-%20Backup_v7.xlsx" TargetMode="Externa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13-4D76-AC4E-516DFDF0F0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13-4D76-AC4E-516DFDF0F0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13-4D76-AC4E-516DFDF0F0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13-4D76-AC4E-516DFDF0F0F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13-4D76-AC4E-516DFDF0F0F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D13-4D76-AC4E-516DFDF0F0F6}"/>
              </c:ext>
            </c:extLst>
          </c:dPt>
          <c:cat>
            <c:strRef>
              <c:f>Company!$B$75:$B$80</c:f>
              <c:strCache>
                <c:ptCount val="6"/>
                <c:pt idx="0">
                  <c:v>Industrial</c:v>
                </c:pt>
                <c:pt idx="1">
                  <c:v>Termelétrico</c:v>
                </c:pt>
                <c:pt idx="2">
                  <c:v>Automotivo</c:v>
                </c:pt>
                <c:pt idx="3">
                  <c:v>Comercial</c:v>
                </c:pt>
                <c:pt idx="4">
                  <c:v>Residencial</c:v>
                </c:pt>
                <c:pt idx="5">
                  <c:v>Cogeração</c:v>
                </c:pt>
              </c:strCache>
            </c:strRef>
          </c:cat>
          <c:val>
            <c:numRef>
              <c:f>Company!$F$75:$F$80</c:f>
              <c:numCache>
                <c:formatCode>0.0%_);\(0.0%\);0.0%_);@_)</c:formatCode>
                <c:ptCount val="6"/>
                <c:pt idx="0">
                  <c:v>0.90070498401175814</c:v>
                </c:pt>
                <c:pt idx="1">
                  <c:v>9.3286694376107371E-3</c:v>
                </c:pt>
                <c:pt idx="2">
                  <c:v>3.7391721585092394E-2</c:v>
                </c:pt>
                <c:pt idx="3">
                  <c:v>2.3120393832278863E-2</c:v>
                </c:pt>
                <c:pt idx="4">
                  <c:v>1.8685873628795341E-2</c:v>
                </c:pt>
                <c:pt idx="5">
                  <c:v>1.0768357504464591E-2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D13-4D76-AC4E-516DFDF0F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38888888888888"/>
          <c:y val="8.564814814814814E-2"/>
          <c:w val="0.5"/>
          <c:h val="0.83333333333333337"/>
        </c:manualLayout>
      </c:layout>
      <c:doughnutChart>
        <c:varyColors val="1"/>
        <c:ser>
          <c:idx val="0"/>
          <c:order val="0"/>
          <c:spPr>
            <a:solidFill>
              <a:srgbClr val="277AB5"/>
            </a:solidFill>
          </c:spPr>
          <c:dPt>
            <c:idx val="0"/>
            <c:bubble3D val="0"/>
            <c:spPr>
              <a:solidFill>
                <a:srgbClr val="ED9D19"/>
              </a:solidFill>
              <a:ln w="19050">
                <a:solidFill>
                  <a:srgbClr val="ED9D1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CD-4C16-8F0F-11242A180122}"/>
              </c:ext>
            </c:extLst>
          </c:dPt>
          <c:dPt>
            <c:idx val="1"/>
            <c:bubble3D val="0"/>
            <c:spPr>
              <a:solidFill>
                <a:srgbClr val="23366C"/>
              </a:solidFill>
              <a:ln w="19050">
                <a:solidFill>
                  <a:srgbClr val="23366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CD-4C16-8F0F-11242A180122}"/>
              </c:ext>
            </c:extLst>
          </c:dPt>
          <c:dLbls>
            <c:dLbl>
              <c:idx val="0"/>
              <c:layout>
                <c:manualLayout>
                  <c:x val="-6.4437476103116729E-17"/>
                  <c:y val="-0.17236639255549796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ED9D19"/>
                      </a:solidFill>
                      <a:latin typeface="Bradesco Sans" panose="00000500000000000000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CD-4C16-8F0F-11242A180122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Bradesco Sans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Gasmig!$B$66:$B$67</c:f>
              <c:strCache>
                <c:ptCount val="2"/>
                <c:pt idx="0">
                  <c:v>CDI</c:v>
                </c:pt>
                <c:pt idx="1">
                  <c:v>IPCA</c:v>
                </c:pt>
              </c:strCache>
            </c:strRef>
          </c:cat>
          <c:val>
            <c:numRef>
              <c:f>Gasmig!$E$66:$E$67</c:f>
              <c:numCache>
                <c:formatCode>0.00%</c:formatCode>
                <c:ptCount val="2"/>
                <c:pt idx="0">
                  <c:v>2.3E-2</c:v>
                </c:pt>
                <c:pt idx="1">
                  <c:v>0.97699999999999998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CD-4C16-8F0F-11242A180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radesco Sans" panose="0000050000000000000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62452107279695E-2"/>
          <c:y val="4.7908093278463647E-2"/>
          <c:w val="0.94647509578544065"/>
          <c:h val="0.740674528714840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Gasmig!$B$14</c:f>
              <c:strCache>
                <c:ptCount val="1"/>
                <c:pt idx="0">
                  <c:v>Custo Real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8B2-4E43-891C-63903AB8605D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8B2-4E43-891C-63903AB8605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8B2-4E43-891C-63903AB860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04040"/>
                    </a:solidFill>
                    <a:latin typeface="Bradesco Sans SemiBold" panose="000007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Gasmig!$C$13:$G$13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Gasmig!$C$14:$G$14</c:f>
              <c:numCache>
                <c:formatCode>0.00%</c:formatCode>
                <c:ptCount val="5"/>
                <c:pt idx="0">
                  <c:v>3.5700000000000003E-2</c:v>
                </c:pt>
                <c:pt idx="1">
                  <c:v>2.0899999999999998E-2</c:v>
                </c:pt>
                <c:pt idx="2">
                  <c:v>4.24E-2</c:v>
                </c:pt>
                <c:pt idx="3">
                  <c:v>4.7100000000000003E-2</c:v>
                </c:pt>
                <c:pt idx="4">
                  <c:v>5.16E-2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B2-4E43-891C-63903AB86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78901839"/>
        <c:axId val="1078895183"/>
      </c:barChart>
      <c:lineChart>
        <c:grouping val="standard"/>
        <c:varyColors val="0"/>
        <c:ser>
          <c:idx val="1"/>
          <c:order val="1"/>
          <c:tx>
            <c:strRef>
              <c:f>Gasmig!$B$15</c:f>
              <c:strCache>
                <c:ptCount val="1"/>
                <c:pt idx="0">
                  <c:v>Custo Nominal</c:v>
                </c:pt>
              </c:strCache>
            </c:strRef>
          </c:tx>
          <c:spPr>
            <a:ln w="23495">
              <a:solidFill>
                <a:srgbClr val="ED9D19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2225">
                <a:solidFill>
                  <a:srgbClr val="ED9D19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rgbClr val="404040"/>
                    </a:solidFill>
                    <a:latin typeface="+mj-lt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Gasmig!$C$13:$G$13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Gasmig!$C$15:$G$15</c:f>
              <c:numCache>
                <c:formatCode>0.00%</c:formatCode>
                <c:ptCount val="5"/>
                <c:pt idx="0">
                  <c:v>7.3599999999999999E-2</c:v>
                </c:pt>
                <c:pt idx="1">
                  <c:v>5.3699999999999998E-2</c:v>
                </c:pt>
                <c:pt idx="2">
                  <c:v>0.1288</c:v>
                </c:pt>
                <c:pt idx="3">
                  <c:v>0.1449</c:v>
                </c:pt>
                <c:pt idx="4">
                  <c:v>9.98E-2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E8B2-4E43-891C-63903AB86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901423"/>
        <c:axId val="1078900591"/>
      </c:lineChart>
      <c:catAx>
        <c:axId val="10789018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04040"/>
                </a:solidFill>
                <a:latin typeface="Bradesco Sans" panose="00000500000000000000" pitchFamily="2" charset="0"/>
                <a:ea typeface="+mn-ea"/>
                <a:cs typeface="+mn-cs"/>
              </a:defRPr>
            </a:pPr>
            <a:endParaRPr lang="pt-BR"/>
          </a:p>
        </c:txPr>
        <c:crossAx val="1078895183"/>
        <c:crosses val="autoZero"/>
        <c:auto val="1"/>
        <c:lblAlgn val="ctr"/>
        <c:lblOffset val="100"/>
        <c:noMultiLvlLbl val="0"/>
      </c:catAx>
      <c:valAx>
        <c:axId val="1078895183"/>
        <c:scaling>
          <c:orientation val="minMax"/>
          <c:max val="0.1"/>
          <c:min val="0"/>
        </c:scaling>
        <c:delete val="0"/>
        <c:axPos val="l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8901839"/>
        <c:crosses val="autoZero"/>
        <c:crossBetween val="between"/>
      </c:valAx>
      <c:valAx>
        <c:axId val="1078900591"/>
        <c:scaling>
          <c:orientation val="minMax"/>
          <c:min val="-1"/>
        </c:scaling>
        <c:delete val="0"/>
        <c:axPos val="r"/>
        <c:numFmt formatCode="0.0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ysClr val="windowText" lastClr="000000"/>
                </a:solidFill>
              </a:defRPr>
            </a:pPr>
            <a:endParaRPr lang="pt-BR"/>
          </a:p>
        </c:txPr>
        <c:crossAx val="1078901423"/>
        <c:crosses val="max"/>
        <c:crossBetween val="between"/>
      </c:valAx>
      <c:catAx>
        <c:axId val="1078901423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078900591"/>
        <c:crosses val="max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619661274972674E-2"/>
          <c:y val="9.3144100282321812E-2"/>
          <c:w val="0.94647509578544065"/>
          <c:h val="0.657428326474622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Gasmig!$B$10</c:f>
              <c:strCache>
                <c:ptCount val="1"/>
                <c:pt idx="0">
                  <c:v>7ª Emissão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EB-4DA2-8C48-78BCEE98DA2D}"/>
              </c:ext>
            </c:extLst>
          </c:dPt>
          <c:dLbls>
            <c:dLbl>
              <c:idx val="0"/>
              <c:layout>
                <c:manualLayout>
                  <c:x val="0"/>
                  <c:y val="-6.8149908333796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EB-4DA2-8C48-78BCEE98DA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04040"/>
                    </a:solidFill>
                    <a:latin typeface="Bradesco Sans SemiBold" panose="000007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Gasmig!$C$9:$G$9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2027+</c:v>
                </c:pt>
              </c:strCache>
            </c:strRef>
          </c:cat>
          <c:val>
            <c:numRef>
              <c:f>Gasmig!$C$10:$G$10</c:f>
              <c:numCache>
                <c:formatCode>General</c:formatCode>
                <c:ptCount val="5"/>
                <c:pt idx="0" formatCode="#,##0_);\(#,##0\);#,##0_);@_)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EB-4DA2-8C48-78BCEE98DA2D}"/>
            </c:ext>
          </c:extLst>
        </c:ser>
        <c:ser>
          <c:idx val="1"/>
          <c:order val="1"/>
          <c:tx>
            <c:strRef>
              <c:f>Gasmig!$B$11</c:f>
              <c:strCache>
                <c:ptCount val="1"/>
                <c:pt idx="0">
                  <c:v>8ª Emissão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9580327358728858E-3"/>
                  <c:y val="-0.10022045343205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EB-4DA2-8C48-78BCEE98DA2D}"/>
                </c:ext>
              </c:extLst>
            </c:dLbl>
            <c:dLbl>
              <c:idx val="2"/>
              <c:layout>
                <c:manualLayout>
                  <c:x val="0"/>
                  <c:y val="-0.104229271569335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EB-4DA2-8C48-78BCEE98DA2D}"/>
                </c:ext>
              </c:extLst>
            </c:dLbl>
            <c:dLbl>
              <c:idx val="3"/>
              <c:layout>
                <c:manualLayout>
                  <c:x val="0"/>
                  <c:y val="-9.621163529477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EB-4DA2-8C48-78BCEE98DA2D}"/>
                </c:ext>
              </c:extLst>
            </c:dLbl>
            <c:dLbl>
              <c:idx val="4"/>
              <c:layout>
                <c:manualLayout>
                  <c:x val="-1.0845994737676981E-16"/>
                  <c:y val="-0.352775996080827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EB-4DA2-8C48-78BCEE98DA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Gasmig!$C$9:$G$9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2027+</c:v>
                </c:pt>
              </c:strCache>
            </c:strRef>
          </c:cat>
          <c:val>
            <c:numRef>
              <c:f>Gasmig!$C$11:$G$11</c:f>
              <c:numCache>
                <c:formatCode>#,##0_);\(#,##0\);#,##0_);@_)</c:formatCode>
                <c:ptCount val="5"/>
                <c:pt idx="1">
                  <c:v>90</c:v>
                </c:pt>
                <c:pt idx="2">
                  <c:v>95</c:v>
                </c:pt>
                <c:pt idx="3">
                  <c:v>100</c:v>
                </c:pt>
                <c:pt idx="4">
                  <c:v>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EB-4DA2-8C48-78BCEE98D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78901839"/>
        <c:axId val="1078895183"/>
      </c:barChart>
      <c:catAx>
        <c:axId val="10789018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04040"/>
                </a:solidFill>
                <a:latin typeface="Bradesco Sans" panose="00000500000000000000" pitchFamily="2" charset="0"/>
                <a:ea typeface="+mn-ea"/>
                <a:cs typeface="+mn-cs"/>
              </a:defRPr>
            </a:pPr>
            <a:endParaRPr lang="pt-BR"/>
          </a:p>
        </c:txPr>
        <c:crossAx val="1078895183"/>
        <c:crosses val="autoZero"/>
        <c:auto val="1"/>
        <c:lblAlgn val="ctr"/>
        <c:lblOffset val="100"/>
        <c:noMultiLvlLbl val="0"/>
      </c:catAx>
      <c:valAx>
        <c:axId val="1078895183"/>
        <c:scaling>
          <c:orientation val="minMax"/>
          <c:max val="600"/>
          <c:min val="0"/>
        </c:scaling>
        <c:delete val="1"/>
        <c:axPos val="l"/>
        <c:numFmt formatCode="#,##0_);\(#,##0\);#,##0_);@_)" sourceLinked="1"/>
        <c:majorTickMark val="out"/>
        <c:minorTickMark val="none"/>
        <c:tickLblPos val="nextTo"/>
        <c:crossAx val="1078901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5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762452107279695E-2"/>
          <c:y val="4.7908093278463647E-2"/>
          <c:w val="0.94647509578544065"/>
          <c:h val="0.618053774359934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Gasmig!$B$136</c:f>
              <c:strCache>
                <c:ptCount val="1"/>
                <c:pt idx="0">
                  <c:v>Dívida Líquida / PL + Div.Líquida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26F-44CE-97C1-304DC61EB4B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26F-44CE-97C1-304DC61EB4B3}"/>
              </c:ext>
            </c:extLst>
          </c:dPt>
          <c:dLbls>
            <c:dLbl>
              <c:idx val="3"/>
              <c:layout>
                <c:manualLayout>
                  <c:x val="-2.2925267778861062E-3"/>
                  <c:y val="2.6656714826464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6F-44CE-97C1-304DC61EB4B3}"/>
                </c:ext>
              </c:extLst>
            </c:dLbl>
            <c:dLbl>
              <c:idx val="4"/>
              <c:layout>
                <c:manualLayout>
                  <c:x val="2.292526777885938E-3"/>
                  <c:y val="2.665671482646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66-4B1A-90BB-9AED88C25B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04040"/>
                    </a:solidFill>
                    <a:latin typeface="Bradesco Sans SemiBold" panose="000007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Gasmig!$C$134:$H$134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1S2023</c:v>
                </c:pt>
              </c:strCache>
            </c:strRef>
          </c:cat>
          <c:val>
            <c:numRef>
              <c:f>Gasmig!$C$136:$H$136</c:f>
              <c:numCache>
                <c:formatCode>0%</c:formatCode>
                <c:ptCount val="6"/>
                <c:pt idx="0">
                  <c:v>0.15</c:v>
                </c:pt>
                <c:pt idx="1">
                  <c:v>0.51</c:v>
                </c:pt>
                <c:pt idx="2">
                  <c:v>0.42</c:v>
                </c:pt>
                <c:pt idx="3">
                  <c:v>0.33</c:v>
                </c:pt>
                <c:pt idx="4">
                  <c:v>0.28999999999999998</c:v>
                </c:pt>
                <c:pt idx="5">
                  <c:v>0.33041237113402061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6F-44CE-97C1-304DC61EB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78901839"/>
        <c:axId val="1078895183"/>
      </c:barChart>
      <c:lineChart>
        <c:grouping val="standard"/>
        <c:varyColors val="0"/>
        <c:ser>
          <c:idx val="1"/>
          <c:order val="1"/>
          <c:tx>
            <c:strRef>
              <c:f>Gasmig!$B$135</c:f>
              <c:strCache>
                <c:ptCount val="1"/>
                <c:pt idx="0">
                  <c:v>Dívida Líquida / Lajida</c:v>
                </c:pt>
              </c:strCache>
            </c:strRef>
          </c:tx>
          <c:spPr>
            <a:ln w="23495">
              <a:solidFill>
                <a:srgbClr val="ED9D19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2225">
                <a:solidFill>
                  <a:srgbClr val="ED9D19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rgbClr val="404040"/>
                    </a:solidFill>
                    <a:latin typeface="+mj-lt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Gasmig!$C$134:$H$134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1S2023</c:v>
                </c:pt>
              </c:strCache>
            </c:strRef>
          </c:cat>
          <c:val>
            <c:numRef>
              <c:f>Gasmig!$C$135:$H$135</c:f>
              <c:numCache>
                <c:formatCode>#,##0.00_);\(#,##0.00\);#,##0.00_);@_)</c:formatCode>
                <c:ptCount val="6"/>
                <c:pt idx="0">
                  <c:v>0.74</c:v>
                </c:pt>
                <c:pt idx="1">
                  <c:v>3.47</c:v>
                </c:pt>
                <c:pt idx="2">
                  <c:v>1.86</c:v>
                </c:pt>
                <c:pt idx="3">
                  <c:v>0.89</c:v>
                </c:pt>
                <c:pt idx="4">
                  <c:v>0.69566050351017039</c:v>
                </c:pt>
                <c:pt idx="5">
                  <c:v>1.2495126705653021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26F-44CE-97C1-304DC61EB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901423"/>
        <c:axId val="1078900591"/>
      </c:lineChart>
      <c:catAx>
        <c:axId val="10789018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04040"/>
                </a:solidFill>
                <a:latin typeface="Bradesco Sans" panose="00000500000000000000" pitchFamily="2" charset="0"/>
                <a:ea typeface="+mn-ea"/>
                <a:cs typeface="+mn-cs"/>
              </a:defRPr>
            </a:pPr>
            <a:endParaRPr lang="pt-BR"/>
          </a:p>
        </c:txPr>
        <c:crossAx val="1078895183"/>
        <c:crosses val="autoZero"/>
        <c:auto val="1"/>
        <c:lblAlgn val="ctr"/>
        <c:lblOffset val="100"/>
        <c:noMultiLvlLbl val="0"/>
      </c:catAx>
      <c:valAx>
        <c:axId val="1078895183"/>
        <c:scaling>
          <c:orientation val="minMax"/>
          <c:max val="4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078901839"/>
        <c:crosses val="autoZero"/>
        <c:crossBetween val="between"/>
      </c:valAx>
      <c:valAx>
        <c:axId val="1078900591"/>
        <c:scaling>
          <c:orientation val="minMax"/>
          <c:min val="-1"/>
        </c:scaling>
        <c:delete val="1"/>
        <c:axPos val="r"/>
        <c:numFmt formatCode="#,##0.00_);\(#,##0.00\);#,##0.00_);@_)" sourceLinked="1"/>
        <c:majorTickMark val="out"/>
        <c:minorTickMark val="none"/>
        <c:tickLblPos val="nextTo"/>
        <c:crossAx val="1078901423"/>
        <c:crosses val="max"/>
        <c:crossBetween val="between"/>
      </c:valAx>
      <c:catAx>
        <c:axId val="1078901423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078900591"/>
        <c:crosses val="max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3867530582216961"/>
          <c:y val="0.84494901431024805"/>
          <c:w val="0.73181949546720526"/>
          <c:h val="9.6406213071529412E-2"/>
        </c:manualLayout>
      </c:layout>
      <c:overlay val="0"/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19587281188823"/>
          <c:y val="0.11104532985640116"/>
          <c:w val="0.53916104605434123"/>
          <c:h val="0.84362838508485172"/>
        </c:manualLayout>
      </c:layout>
      <c:doughnutChart>
        <c:varyColors val="1"/>
        <c:ser>
          <c:idx val="0"/>
          <c:order val="0"/>
          <c:spPr>
            <a:ln w="38100"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3366C"/>
              </a:solidFill>
              <a:ln w="3810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03-45E3-A78B-F247FA19F78F}"/>
              </c:ext>
            </c:extLst>
          </c:dPt>
          <c:dPt>
            <c:idx val="1"/>
            <c:bubble3D val="0"/>
            <c:spPr>
              <a:solidFill>
                <a:srgbClr val="277AB5"/>
              </a:solidFill>
              <a:ln w="3810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03-45E3-A78B-F247FA19F78F}"/>
              </c:ext>
            </c:extLst>
          </c:dPt>
          <c:dPt>
            <c:idx val="2"/>
            <c:bubble3D val="0"/>
            <c:spPr>
              <a:solidFill>
                <a:srgbClr val="02B576"/>
              </a:solidFill>
              <a:ln w="3810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A03-45E3-A78B-F247FA19F78F}"/>
              </c:ext>
            </c:extLst>
          </c:dPt>
          <c:dPt>
            <c:idx val="3"/>
            <c:bubble3D val="0"/>
            <c:spPr>
              <a:solidFill>
                <a:srgbClr val="ED9D19"/>
              </a:solidFill>
              <a:ln w="3810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A03-45E3-A78B-F247FA19F78F}"/>
              </c:ext>
            </c:extLst>
          </c:dPt>
          <c:dPt>
            <c:idx val="4"/>
            <c:bubble3D val="0"/>
            <c:spPr>
              <a:solidFill>
                <a:srgbClr val="C0C0C0"/>
              </a:solidFill>
              <a:ln w="3810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A03-45E3-A78B-F247FA19F78F}"/>
              </c:ext>
            </c:extLst>
          </c:dPt>
          <c:dLbls>
            <c:dLbl>
              <c:idx val="0"/>
              <c:layout>
                <c:manualLayout>
                  <c:x val="0.21187431313903216"/>
                  <c:y val="-0.159798067893437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03-45E3-A78B-F247FA19F78F}"/>
                </c:ext>
              </c:extLst>
            </c:dLbl>
            <c:dLbl>
              <c:idx val="1"/>
              <c:layout>
                <c:manualLayout>
                  <c:x val="0.23152726660587089"/>
                  <c:y val="0.246957474318108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935134084814909"/>
                      <c:h val="0.116703221338899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A03-45E3-A78B-F247FA19F78F}"/>
                </c:ext>
              </c:extLst>
            </c:dLbl>
            <c:dLbl>
              <c:idx val="2"/>
              <c:layout>
                <c:manualLayout>
                  <c:x val="0.10152308963852776"/>
                  <c:y val="0.1879657731518388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03-45E3-A78B-F247FA19F78F}"/>
                </c:ext>
              </c:extLst>
            </c:dLbl>
            <c:dLbl>
              <c:idx val="3"/>
              <c:layout>
                <c:manualLayout>
                  <c:x val="-0.11476523176529224"/>
                  <c:y val="0.1966411165280773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03-45E3-A78B-F247FA19F78F}"/>
                </c:ext>
              </c:extLst>
            </c:dLbl>
            <c:dLbl>
              <c:idx val="4"/>
              <c:layout>
                <c:manualLayout>
                  <c:x val="-0.194005703563746"/>
                  <c:y val="-6.35794588837719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A03-45E3-A78B-F247FA19F78F}"/>
                </c:ext>
              </c:extLst>
            </c:dLbl>
            <c:dLbl>
              <c:idx val="5"/>
              <c:layout>
                <c:manualLayout>
                  <c:x val="-0.22203759949519444"/>
                  <c:y val="-0.156394777586176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solidFill>
                        <a:srgbClr val="23366C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099096714375652"/>
                      <c:h val="8.60171276723971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2A03-45E3-A78B-F247FA19F78F}"/>
                </c:ext>
              </c:extLst>
            </c:dLbl>
            <c:dLbl>
              <c:idx val="6"/>
              <c:layout>
                <c:manualLayout>
                  <c:x val="8.0588063029802509E-2"/>
                  <c:y val="-0.178848237706132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solidFill>
                        <a:srgbClr val="23366C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298832946935144"/>
                      <c:h val="0.113739180880451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2A03-45E3-A78B-F247FA19F7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rgbClr val="23366C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Gasmig!$B$268:$B$274</c:f>
              <c:strCache>
                <c:ptCount val="7"/>
                <c:pt idx="0">
                  <c:v>Remuneração Capital</c:v>
                </c:pt>
                <c:pt idx="1">
                  <c:v>Remuneração Investimentos</c:v>
                </c:pt>
                <c:pt idx="2">
                  <c:v>Remuneração Outorga</c:v>
                </c:pt>
                <c:pt idx="3">
                  <c:v>OPEX</c:v>
                </c:pt>
                <c:pt idx="4">
                  <c:v>Depreciação Capital</c:v>
                </c:pt>
                <c:pt idx="5">
                  <c:v>Amortização Outorga</c:v>
                </c:pt>
                <c:pt idx="6">
                  <c:v>Depreciação Investimentos</c:v>
                </c:pt>
              </c:strCache>
            </c:strRef>
          </c:cat>
          <c:val>
            <c:numRef>
              <c:f>Gasmig!$D$268:$D$274</c:f>
              <c:numCache>
                <c:formatCode>0%_);\(0%\);0%_);@_)</c:formatCode>
                <c:ptCount val="7"/>
                <c:pt idx="0">
                  <c:v>0.28792300195331105</c:v>
                </c:pt>
                <c:pt idx="1">
                  <c:v>3.3465829330150999E-2</c:v>
                </c:pt>
                <c:pt idx="2">
                  <c:v>0.19826071541081008</c:v>
                </c:pt>
                <c:pt idx="3">
                  <c:v>0.22993653838688627</c:v>
                </c:pt>
                <c:pt idx="4">
                  <c:v>0.14331490984956488</c:v>
                </c:pt>
                <c:pt idx="5">
                  <c:v>5.1512475240421476E-2</c:v>
                </c:pt>
                <c:pt idx="6">
                  <c:v>5.5586529828855182E-2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A03-45E3-A78B-F247FA19F7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C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39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63-4BBB-B57D-A08F351BEF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404040"/>
                    </a:solidFill>
                    <a:latin typeface="Bradesco Sans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Company!$F$97:$F$102</c:f>
              <c:numCache>
                <c:formatCode>#,##0.0_);\(#,##0.0\);#,##0.0_);@_)</c:formatCode>
                <c:ptCount val="6"/>
                <c:pt idx="0">
                  <c:v>30.027777777777779</c:v>
                </c:pt>
                <c:pt idx="1">
                  <c:v>27</c:v>
                </c:pt>
                <c:pt idx="2">
                  <c:v>22.586111111111112</c:v>
                </c:pt>
                <c:pt idx="3">
                  <c:v>7.9361111111111109</c:v>
                </c:pt>
                <c:pt idx="4">
                  <c:v>6.9416666666666664</c:v>
                </c:pt>
                <c:pt idx="5">
                  <c:v>4.5583333333333336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63-4BBB-B57D-A08F351BE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98232847"/>
        <c:axId val="1998253231"/>
      </c:barChart>
      <c:catAx>
        <c:axId val="199823284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98253231"/>
        <c:crosses val="autoZero"/>
        <c:auto val="1"/>
        <c:lblAlgn val="ctr"/>
        <c:lblOffset val="100"/>
        <c:noMultiLvlLbl val="0"/>
      </c:catAx>
      <c:valAx>
        <c:axId val="1998253231"/>
        <c:scaling>
          <c:orientation val="minMax"/>
        </c:scaling>
        <c:delete val="0"/>
        <c:axPos val="t"/>
        <c:numFmt formatCode="#,##0.0_);\(#,##0.0\);#,##0.0_);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98232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62452107279695E-2"/>
          <c:y val="0.21340877914951989"/>
          <c:w val="0.94647509578544065"/>
          <c:h val="0.657428326474622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'Company 2 tri'!$B$10</c:f>
              <c:strCache>
                <c:ptCount val="1"/>
                <c:pt idx="0">
                  <c:v>Receita Líquida (R$ Mil)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 cap="rnd"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3F-49EB-A8C1-23E2812A6207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3F-49EB-A8C1-23E2812A62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04040"/>
                    </a:solidFill>
                    <a:latin typeface="Bradesco Sans SemiBold" panose="000007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'Company 2 tri'!$C$9:$G$9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'Company 2 tri'!$C$10:$G$10</c:f>
              <c:numCache>
                <c:formatCode>#,##0_);\(#,##0\);#,##0_);@_)</c:formatCode>
                <c:ptCount val="5"/>
                <c:pt idx="0">
                  <c:v>1858.0540000000001</c:v>
                </c:pt>
                <c:pt idx="1">
                  <c:v>1663.357</c:v>
                </c:pt>
                <c:pt idx="2">
                  <c:v>2851.0630000000001</c:v>
                </c:pt>
                <c:pt idx="3">
                  <c:v>3685.38</c:v>
                </c:pt>
                <c:pt idx="4">
                  <c:v>2208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3F-49EB-A8C1-23E2812A6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078901839"/>
        <c:axId val="1078895183"/>
      </c:barChart>
      <c:catAx>
        <c:axId val="107890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04040"/>
                </a:solidFill>
                <a:latin typeface="Bradesco Sans" panose="00000500000000000000" pitchFamily="2" charset="0"/>
                <a:ea typeface="+mn-ea"/>
                <a:cs typeface="+mn-cs"/>
              </a:defRPr>
            </a:pPr>
            <a:endParaRPr lang="pt-BR"/>
          </a:p>
        </c:txPr>
        <c:crossAx val="1078895183"/>
        <c:crosses val="autoZero"/>
        <c:auto val="1"/>
        <c:lblAlgn val="ctr"/>
        <c:lblOffset val="100"/>
        <c:noMultiLvlLbl val="0"/>
      </c:catAx>
      <c:valAx>
        <c:axId val="1078895183"/>
        <c:scaling>
          <c:orientation val="minMax"/>
          <c:max val="4200"/>
          <c:min val="0"/>
        </c:scaling>
        <c:delete val="0"/>
        <c:axPos val="l"/>
        <c:numFmt formatCode="#,##0_);\(#,##0\);#,##0_);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8901839"/>
        <c:crosses val="autoZero"/>
        <c:crossBetween val="between"/>
      </c:valAx>
      <c:spPr>
        <a:noFill/>
        <a:ln cap="rnd" cmpd="sng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5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62452107279695E-2"/>
          <c:y val="4.7908093278463647E-2"/>
          <c:w val="0.94647509578544065"/>
          <c:h val="0.818573731138545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'Company 2 tri'!$B$14</c:f>
              <c:strCache>
                <c:ptCount val="1"/>
                <c:pt idx="0">
                  <c:v>EBITDA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FE0-44A1-AD91-3404C815D25E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FE0-44A1-AD91-3404C815D25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FE0-44A1-AD91-3404C815D2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04040"/>
                    </a:solidFill>
                    <a:latin typeface="Bradesco Sans SemiBold" panose="000007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'Company 2 tri'!$C$13:$G$13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'Company 2 tri'!$C$14:$G$14</c:f>
              <c:numCache>
                <c:formatCode>#,##0_);\(#,##0\);#,##0_);@_)</c:formatCode>
                <c:ptCount val="5"/>
                <c:pt idx="0">
                  <c:v>293.48500000000001</c:v>
                </c:pt>
                <c:pt idx="1">
                  <c:v>432.18099999999998</c:v>
                </c:pt>
                <c:pt idx="2">
                  <c:v>682.15800000000002</c:v>
                </c:pt>
                <c:pt idx="3">
                  <c:v>777.74</c:v>
                </c:pt>
                <c:pt idx="4">
                  <c:v>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E0-44A1-AD91-3404C815D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78901839"/>
        <c:axId val="1078895183"/>
      </c:barChart>
      <c:lineChart>
        <c:grouping val="standard"/>
        <c:varyColors val="0"/>
        <c:ser>
          <c:idx val="1"/>
          <c:order val="1"/>
          <c:tx>
            <c:strRef>
              <c:f>'Company 2 tri'!$B$15</c:f>
              <c:strCache>
                <c:ptCount val="1"/>
                <c:pt idx="0">
                  <c:v>Margem EBITDA</c:v>
                </c:pt>
              </c:strCache>
            </c:strRef>
          </c:tx>
          <c:spPr>
            <a:ln w="23495">
              <a:solidFill>
                <a:srgbClr val="ED9D19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2225">
                <a:solidFill>
                  <a:srgbClr val="ED9D19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rgbClr val="404040"/>
                    </a:solidFill>
                    <a:latin typeface="+mj-lt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'Company 2 tri'!$C$13:$G$13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'Company 2 tri'!$C$15:$G$15</c:f>
              <c:numCache>
                <c:formatCode>0.0%</c:formatCode>
                <c:ptCount val="5"/>
                <c:pt idx="0">
                  <c:v>0.15795289049726219</c:v>
                </c:pt>
                <c:pt idx="1">
                  <c:v>0.25982455961047446</c:v>
                </c:pt>
                <c:pt idx="2">
                  <c:v>0.23926444277099454</c:v>
                </c:pt>
                <c:pt idx="3">
                  <c:v>0.21103386896330908</c:v>
                </c:pt>
                <c:pt idx="4">
                  <c:v>0.23233695652173914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FFE0-44A1-AD91-3404C815D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901423"/>
        <c:axId val="1078900591"/>
      </c:lineChart>
      <c:catAx>
        <c:axId val="107890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04040"/>
                </a:solidFill>
                <a:latin typeface="Bradesco Sans" panose="00000500000000000000" pitchFamily="2" charset="0"/>
                <a:ea typeface="+mn-ea"/>
                <a:cs typeface="+mn-cs"/>
              </a:defRPr>
            </a:pPr>
            <a:endParaRPr lang="pt-BR"/>
          </a:p>
        </c:txPr>
        <c:crossAx val="1078895183"/>
        <c:crosses val="autoZero"/>
        <c:auto val="1"/>
        <c:lblAlgn val="ctr"/>
        <c:lblOffset val="100"/>
        <c:noMultiLvlLbl val="0"/>
      </c:catAx>
      <c:valAx>
        <c:axId val="1078895183"/>
        <c:scaling>
          <c:orientation val="minMax"/>
          <c:max val="1150"/>
          <c:min val="0"/>
        </c:scaling>
        <c:delete val="0"/>
        <c:axPos val="l"/>
        <c:numFmt formatCode="#,##0_);\(#,##0\);#,##0_);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8901839"/>
        <c:crosses val="autoZero"/>
        <c:crossBetween val="between"/>
      </c:valAx>
      <c:valAx>
        <c:axId val="1078900591"/>
        <c:scaling>
          <c:orientation val="minMax"/>
          <c:max val="0.5"/>
          <c:min val="-1.5"/>
        </c:scaling>
        <c:delete val="0"/>
        <c:axPos val="r"/>
        <c:numFmt formatCode="0.0%" sourceLinked="1"/>
        <c:majorTickMark val="out"/>
        <c:minorTickMark val="none"/>
        <c:tickLblPos val="none"/>
        <c:spPr>
          <a:ln>
            <a:noFill/>
          </a:ln>
        </c:spPr>
        <c:crossAx val="1078901423"/>
        <c:crosses val="max"/>
        <c:crossBetween val="between"/>
      </c:valAx>
      <c:catAx>
        <c:axId val="107890142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8900591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62452107279695E-2"/>
          <c:y val="4.7908093278463647E-2"/>
          <c:w val="0.94647509578544065"/>
          <c:h val="0.81421844993141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'Company 2 tri'!$B$20</c:f>
              <c:strCache>
                <c:ptCount val="1"/>
                <c:pt idx="0">
                  <c:v>Lucro Líquido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D8B-4F3F-A5D2-48B83061974D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D8B-4F3F-A5D2-48B83061974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D8B-4F3F-A5D2-48B8306197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04040"/>
                    </a:solidFill>
                    <a:latin typeface="Bradesco Sans SemiBold" panose="000007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'Company 2 tri'!$C$13:$G$13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'Company 2 tri'!$C$20:$G$20</c:f>
              <c:numCache>
                <c:formatCode>#,##0_);\(#,##0\);#,##0_);@_)</c:formatCode>
                <c:ptCount val="5"/>
                <c:pt idx="0">
                  <c:v>164.55799999999999</c:v>
                </c:pt>
                <c:pt idx="1">
                  <c:v>228.11</c:v>
                </c:pt>
                <c:pt idx="2">
                  <c:v>360.74599999999998</c:v>
                </c:pt>
                <c:pt idx="3">
                  <c:v>477.73899999999998</c:v>
                </c:pt>
                <c:pt idx="4">
                  <c:v>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8B-4F3F-A5D2-48B830619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78901839"/>
        <c:axId val="1078895183"/>
      </c:barChart>
      <c:lineChart>
        <c:grouping val="standard"/>
        <c:varyColors val="0"/>
        <c:ser>
          <c:idx val="1"/>
          <c:order val="1"/>
          <c:tx>
            <c:strRef>
              <c:f>'Company 2 tri'!$B$21</c:f>
              <c:strCache>
                <c:ptCount val="1"/>
                <c:pt idx="0">
                  <c:v>Margem Líquida</c:v>
                </c:pt>
              </c:strCache>
            </c:strRef>
          </c:tx>
          <c:spPr>
            <a:ln w="23495">
              <a:solidFill>
                <a:srgbClr val="ED9D19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2225">
                <a:solidFill>
                  <a:srgbClr val="ED9D19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rgbClr val="404040"/>
                    </a:solidFill>
                    <a:latin typeface="+mj-lt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'Company 2 tri'!$C$13:$G$13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'Company 2 tri'!$C$21:$G$21</c:f>
              <c:numCache>
                <c:formatCode>0.0%</c:formatCode>
                <c:ptCount val="5"/>
                <c:pt idx="0">
                  <c:v>8.856470264050452E-2</c:v>
                </c:pt>
                <c:pt idx="1">
                  <c:v>0.13713832929431266</c:v>
                </c:pt>
                <c:pt idx="2">
                  <c:v>0.12653035025883327</c:v>
                </c:pt>
                <c:pt idx="3">
                  <c:v>0.12963086574518773</c:v>
                </c:pt>
                <c:pt idx="4">
                  <c:v>0.14402173913043478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DD8B-4F3F-A5D2-48B830619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901423"/>
        <c:axId val="1078900591"/>
      </c:lineChart>
      <c:catAx>
        <c:axId val="107890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04040"/>
                </a:solidFill>
                <a:latin typeface="Bradesco Sans" panose="00000500000000000000" pitchFamily="2" charset="0"/>
                <a:ea typeface="+mn-ea"/>
                <a:cs typeface="+mn-cs"/>
              </a:defRPr>
            </a:pPr>
            <a:endParaRPr lang="pt-BR"/>
          </a:p>
        </c:txPr>
        <c:crossAx val="1078895183"/>
        <c:crosses val="autoZero"/>
        <c:auto val="1"/>
        <c:lblAlgn val="ctr"/>
        <c:lblOffset val="100"/>
        <c:noMultiLvlLbl val="0"/>
      </c:catAx>
      <c:valAx>
        <c:axId val="1078895183"/>
        <c:scaling>
          <c:orientation val="minMax"/>
          <c:max val="650"/>
          <c:min val="0"/>
        </c:scaling>
        <c:delete val="0"/>
        <c:axPos val="l"/>
        <c:numFmt formatCode="#,##0_);\(#,##0\);#,##0_);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8901839"/>
        <c:crosses val="autoZero"/>
        <c:crossBetween val="between"/>
      </c:valAx>
      <c:valAx>
        <c:axId val="1078900591"/>
        <c:scaling>
          <c:orientation val="minMax"/>
          <c:max val="0.30000000000000004"/>
          <c:min val="-1.5"/>
        </c:scaling>
        <c:delete val="0"/>
        <c:axPos val="r"/>
        <c:numFmt formatCode="0.0%" sourceLinked="1"/>
        <c:majorTickMark val="out"/>
        <c:minorTickMark val="none"/>
        <c:tickLblPos val="none"/>
        <c:spPr>
          <a:ln>
            <a:noFill/>
          </a:ln>
        </c:spPr>
        <c:crossAx val="1078901423"/>
        <c:crosses val="max"/>
        <c:crossBetween val="between"/>
      </c:valAx>
      <c:catAx>
        <c:axId val="107890142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8900591"/>
        <c:crosses val="autoZero"/>
        <c:auto val="1"/>
        <c:lblAlgn val="ctr"/>
        <c:lblOffset val="100"/>
        <c:noMultiLvlLbl val="0"/>
      </c:catAx>
      <c:spPr>
        <a:noFill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62452107279695E-2"/>
          <c:y val="4.7908093278463647E-2"/>
          <c:w val="0.94647509578544065"/>
          <c:h val="0.81421844993141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Gasmig!$B$20</c:f>
              <c:strCache>
                <c:ptCount val="1"/>
                <c:pt idx="0">
                  <c:v>Retorno sobre o patrimônio líquido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176-4B73-AF7C-6CF9252678A1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176-4B73-AF7C-6CF9252678A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176-4B73-AF7C-6CF9252678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04040"/>
                    </a:solidFill>
                    <a:latin typeface="Bradesco Sans SemiBold" panose="000007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Gasmig!$C$13:$G$13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Gasmig!$C$20:$G$20</c:f>
              <c:numCache>
                <c:formatCode>0%</c:formatCode>
                <c:ptCount val="5"/>
                <c:pt idx="0">
                  <c:v>0.16531713628984296</c:v>
                </c:pt>
                <c:pt idx="1">
                  <c:v>0.21132841089113497</c:v>
                </c:pt>
                <c:pt idx="2">
                  <c:v>0.29530567238756977</c:v>
                </c:pt>
                <c:pt idx="3">
                  <c:v>0.36056481108308541</c:v>
                </c:pt>
                <c:pt idx="4">
                  <c:v>0.24478467337611945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76-4B73-AF7C-6CF925267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78901839"/>
        <c:axId val="1078895183"/>
      </c:barChart>
      <c:lineChart>
        <c:grouping val="standard"/>
        <c:varyColors val="0"/>
        <c:ser>
          <c:idx val="1"/>
          <c:order val="1"/>
          <c:tx>
            <c:strRef>
              <c:f>Gasmig!$B$21</c:f>
              <c:strCache>
                <c:ptCount val="1"/>
                <c:pt idx="0">
                  <c:v>Lucro líquido</c:v>
                </c:pt>
              </c:strCache>
            </c:strRef>
          </c:tx>
          <c:spPr>
            <a:ln w="23495">
              <a:solidFill>
                <a:srgbClr val="ED9D19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2225">
                <a:solidFill>
                  <a:srgbClr val="ED9D19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rgbClr val="404040"/>
                    </a:solidFill>
                    <a:latin typeface="+mj-lt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Gasmig!$C$13:$G$13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Gasmig!$C$21:$F$21</c:f>
              <c:numCache>
                <c:formatCode>#,##0_);\(#,##0\);#,##0_);@_)</c:formatCode>
                <c:ptCount val="4"/>
                <c:pt idx="0">
                  <c:v>164558</c:v>
                </c:pt>
                <c:pt idx="1">
                  <c:v>228110</c:v>
                </c:pt>
                <c:pt idx="2">
                  <c:v>360746</c:v>
                </c:pt>
                <c:pt idx="3">
                  <c:v>477739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6176-4B73-AF7C-6CF925267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901423"/>
        <c:axId val="1078900591"/>
      </c:lineChart>
      <c:catAx>
        <c:axId val="10789018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04040"/>
                </a:solidFill>
                <a:latin typeface="Bradesco Sans" panose="00000500000000000000" pitchFamily="2" charset="0"/>
                <a:ea typeface="+mn-ea"/>
                <a:cs typeface="+mn-cs"/>
              </a:defRPr>
            </a:pPr>
            <a:endParaRPr lang="pt-BR"/>
          </a:p>
        </c:txPr>
        <c:crossAx val="1078895183"/>
        <c:crosses val="autoZero"/>
        <c:auto val="1"/>
        <c:lblAlgn val="ctr"/>
        <c:lblOffset val="100"/>
        <c:noMultiLvlLbl val="0"/>
      </c:catAx>
      <c:valAx>
        <c:axId val="1078895183"/>
        <c:scaling>
          <c:orientation val="minMax"/>
          <c:max val="0.5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078901839"/>
        <c:crosses val="autoZero"/>
        <c:crossBetween val="between"/>
      </c:valAx>
      <c:valAx>
        <c:axId val="1078900591"/>
        <c:scaling>
          <c:orientation val="minMax"/>
          <c:max val="0.30000000000000004"/>
          <c:min val="-1.5"/>
        </c:scaling>
        <c:delete val="1"/>
        <c:axPos val="r"/>
        <c:numFmt formatCode="#,##0_);\(#,##0\);#,##0_);@_)" sourceLinked="1"/>
        <c:majorTickMark val="out"/>
        <c:minorTickMark val="none"/>
        <c:tickLblPos val="nextTo"/>
        <c:crossAx val="1078901423"/>
        <c:crosses val="max"/>
        <c:crossBetween val="between"/>
      </c:valAx>
      <c:catAx>
        <c:axId val="1078901423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078900591"/>
        <c:crosses val="max"/>
        <c:auto val="1"/>
        <c:lblAlgn val="ctr"/>
        <c:lblOffset val="100"/>
        <c:noMultiLvlLbl val="0"/>
      </c:catAx>
      <c:spPr>
        <a:noFill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62452107279695E-2"/>
          <c:y val="4.7908093278463647E-2"/>
          <c:w val="0.94647509578544065"/>
          <c:h val="0.8316395747599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'Company 2 tri'!$B$24</c:f>
              <c:strCache>
                <c:ptCount val="1"/>
                <c:pt idx="0">
                  <c:v>Dívida Líquida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4E-4599-8533-EBD4E69332AE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A4E-4599-8533-EBD4E69332A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A4E-4599-8533-EBD4E69332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04040"/>
                    </a:solidFill>
                    <a:latin typeface="Bradesco Sans SemiBold" panose="000007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'Company 2 tri'!$C$13:$G$13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'Company 2 tri'!$C$24:$G$24</c:f>
              <c:numCache>
                <c:formatCode>#,##0_);\(#,##0\);#,##0_);@_)</c:formatCode>
                <c:ptCount val="5"/>
                <c:pt idx="0">
                  <c:v>959.6400000000001</c:v>
                </c:pt>
                <c:pt idx="1">
                  <c:v>780.06899999999996</c:v>
                </c:pt>
                <c:pt idx="2">
                  <c:v>560.68679999999995</c:v>
                </c:pt>
                <c:pt idx="3">
                  <c:v>541.04299999999989</c:v>
                </c:pt>
                <c:pt idx="4">
                  <c:v>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4E-4599-8533-EBD4E6933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78901839"/>
        <c:axId val="1078895183"/>
      </c:barChart>
      <c:lineChart>
        <c:grouping val="standard"/>
        <c:varyColors val="0"/>
        <c:ser>
          <c:idx val="1"/>
          <c:order val="1"/>
          <c:tx>
            <c:strRef>
              <c:f>'Company 2 tri'!$B$32</c:f>
              <c:strCache>
                <c:ptCount val="1"/>
                <c:pt idx="0">
                  <c:v>Dívida Líquida / EBITDA</c:v>
                </c:pt>
              </c:strCache>
            </c:strRef>
          </c:tx>
          <c:spPr>
            <a:ln w="23495">
              <a:solidFill>
                <a:srgbClr val="ED9D19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2225">
                <a:solidFill>
                  <a:srgbClr val="ED9D19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rgbClr val="404040"/>
                    </a:solidFill>
                    <a:latin typeface="+mj-lt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'Company 2 tri'!$C$13:$G$13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'Company 2 tri'!$C$32:$G$32</c:f>
              <c:numCache>
                <c:formatCode>0.0\x</c:formatCode>
                <c:ptCount val="5"/>
                <c:pt idx="0">
                  <c:v>3.2698093599332165</c:v>
                </c:pt>
                <c:pt idx="1">
                  <c:v>1.8049590333679639</c:v>
                </c:pt>
                <c:pt idx="2">
                  <c:v>0.82193098959478583</c:v>
                </c:pt>
                <c:pt idx="3">
                  <c:v>0.69566050351017039</c:v>
                </c:pt>
                <c:pt idx="4">
                  <c:v>1.2495126705653021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5A4E-4599-8533-EBD4E6933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901423"/>
        <c:axId val="1078900591"/>
      </c:lineChart>
      <c:catAx>
        <c:axId val="107890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04040"/>
                </a:solidFill>
                <a:latin typeface="Bradesco Sans" panose="00000500000000000000" pitchFamily="2" charset="0"/>
                <a:ea typeface="+mn-ea"/>
                <a:cs typeface="+mn-cs"/>
              </a:defRPr>
            </a:pPr>
            <a:endParaRPr lang="pt-BR"/>
          </a:p>
        </c:txPr>
        <c:crossAx val="1078895183"/>
        <c:crosses val="autoZero"/>
        <c:auto val="1"/>
        <c:lblAlgn val="ctr"/>
        <c:lblOffset val="100"/>
        <c:noMultiLvlLbl val="0"/>
      </c:catAx>
      <c:valAx>
        <c:axId val="1078895183"/>
        <c:scaling>
          <c:orientation val="minMax"/>
          <c:max val="1500"/>
          <c:min val="0"/>
        </c:scaling>
        <c:delete val="0"/>
        <c:axPos val="l"/>
        <c:numFmt formatCode="#,##0_);\(#,##0\);#,##0_);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8901839"/>
        <c:crosses val="autoZero"/>
        <c:crossBetween val="between"/>
      </c:valAx>
      <c:valAx>
        <c:axId val="1078900591"/>
        <c:scaling>
          <c:orientation val="minMax"/>
          <c:max val="5"/>
          <c:min val="-14"/>
        </c:scaling>
        <c:delete val="0"/>
        <c:axPos val="r"/>
        <c:numFmt formatCode="0.0\x" sourceLinked="1"/>
        <c:majorTickMark val="out"/>
        <c:minorTickMark val="none"/>
        <c:tickLblPos val="none"/>
        <c:spPr>
          <a:ln>
            <a:noFill/>
          </a:ln>
        </c:spPr>
        <c:crossAx val="1078901423"/>
        <c:crosses val="max"/>
        <c:crossBetween val="between"/>
      </c:valAx>
      <c:catAx>
        <c:axId val="107890142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8900591"/>
        <c:crosses val="autoZero"/>
        <c:auto val="1"/>
        <c:lblAlgn val="ctr"/>
        <c:lblOffset val="100"/>
        <c:noMultiLvlLbl val="0"/>
      </c:catAx>
      <c:spPr>
        <a:noFill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62452107279695E-2"/>
          <c:y val="4.7908093278463647E-2"/>
          <c:w val="0.94647509578544065"/>
          <c:h val="0.82727433226217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Gasmig!$B$27</c:f>
              <c:strCache>
                <c:ptCount val="1"/>
                <c:pt idx="0">
                  <c:v>Retorno sobre o capital investido 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7F2-4E11-B25B-5C8DB712108B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7F2-4E11-B25B-5C8DB71210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04040"/>
                    </a:solidFill>
                    <a:latin typeface="Bradesco Sans SemiBold" panose="000007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Gasmig!$C$26:$G$26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1S2023</c:v>
                </c:pt>
              </c:strCache>
            </c:strRef>
          </c:cat>
          <c:val>
            <c:numRef>
              <c:f>Gasmig!$C$27:$G$27</c:f>
              <c:numCache>
                <c:formatCode>0%</c:formatCode>
                <c:ptCount val="5"/>
                <c:pt idx="0">
                  <c:v>9.3901708954345006E-2</c:v>
                </c:pt>
                <c:pt idx="1">
                  <c:v>0.14600444211825966</c:v>
                </c:pt>
                <c:pt idx="2">
                  <c:v>0.20379235270104776</c:v>
                </c:pt>
                <c:pt idx="3">
                  <c:v>0.21706526126077608</c:v>
                </c:pt>
                <c:pt idx="4">
                  <c:v>0.15508192551805236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F2-4E11-B25B-5C8DB7121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78901839"/>
        <c:axId val="1078895183"/>
      </c:barChart>
      <c:lineChart>
        <c:grouping val="standard"/>
        <c:varyColors val="0"/>
        <c:ser>
          <c:idx val="1"/>
          <c:order val="1"/>
          <c:tx>
            <c:strRef>
              <c:f>Gasmig!$B$29</c:f>
              <c:strCache>
                <c:ptCount val="1"/>
                <c:pt idx="0">
                  <c:v>Capital Investido</c:v>
                </c:pt>
              </c:strCache>
            </c:strRef>
          </c:tx>
          <c:spPr>
            <a:ln w="23495">
              <a:solidFill>
                <a:srgbClr val="ED9D19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2225">
                <a:solidFill>
                  <a:srgbClr val="ED9D19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rgbClr val="404040"/>
                    </a:solidFill>
                    <a:latin typeface="+mj-lt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Gasmig!$C$26:$F$26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Gasmig!$C$29:$F$29</c:f>
              <c:numCache>
                <c:formatCode>#,##0_);\(#,##0\);#,##0_);@_)</c:formatCode>
                <c:ptCount val="4"/>
                <c:pt idx="0">
                  <c:v>2445472</c:v>
                </c:pt>
                <c:pt idx="1">
                  <c:v>2384448</c:v>
                </c:pt>
                <c:pt idx="2">
                  <c:v>2939600</c:v>
                </c:pt>
                <c:pt idx="3">
                  <c:v>3193763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77F2-4E11-B25B-5C8DB7121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901423"/>
        <c:axId val="1078900591"/>
      </c:lineChart>
      <c:catAx>
        <c:axId val="10789018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04040"/>
                </a:solidFill>
                <a:latin typeface="Bradesco Sans" panose="00000500000000000000" pitchFamily="2" charset="0"/>
                <a:ea typeface="+mn-ea"/>
                <a:cs typeface="+mn-cs"/>
              </a:defRPr>
            </a:pPr>
            <a:endParaRPr lang="pt-BR"/>
          </a:p>
        </c:txPr>
        <c:crossAx val="1078895183"/>
        <c:crosses val="autoZero"/>
        <c:auto val="1"/>
        <c:lblAlgn val="ctr"/>
        <c:lblOffset val="100"/>
        <c:noMultiLvlLbl val="0"/>
      </c:catAx>
      <c:valAx>
        <c:axId val="1078895183"/>
        <c:scaling>
          <c:orientation val="minMax"/>
          <c:max val="0.4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078901839"/>
        <c:crosses val="autoZero"/>
        <c:crossBetween val="between"/>
      </c:valAx>
      <c:valAx>
        <c:axId val="1078900591"/>
        <c:scaling>
          <c:orientation val="minMax"/>
          <c:max val="1"/>
          <c:min val="-1"/>
        </c:scaling>
        <c:delete val="1"/>
        <c:axPos val="r"/>
        <c:numFmt formatCode="#,##0_);\(#,##0\);#,##0_);@_)" sourceLinked="1"/>
        <c:majorTickMark val="out"/>
        <c:minorTickMark val="none"/>
        <c:tickLblPos val="nextTo"/>
        <c:crossAx val="1078901423"/>
        <c:crosses val="max"/>
        <c:crossBetween val="between"/>
      </c:valAx>
      <c:catAx>
        <c:axId val="1078901423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078900591"/>
        <c:crosses val="max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A620-8E8E-4E47-ACE5-60A7AF716A21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4CCB4-025C-4328-BCB6-3FCEE02E12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41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4CCB4-025C-4328-BCB6-3FCEE02E12A5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353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33BAF-3405-FA0A-02CE-900F73560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30435B-54CA-7E5F-9161-7EA05FA51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FC602E-AEBD-A296-1687-97C574C8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3FFB1F-8356-FC84-0273-A65BEAC1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E78DF4-9D34-F4A4-F0FA-A61175DD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970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9899A-3DA2-B77B-BC27-12706F53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3A1BF9B-952A-AA5E-1ED4-CE9902E17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9BAE40-864D-DFFB-CB50-4968BE1E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A8BF44-49B9-CEF5-FAD5-F01D063E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36F0ED-4E53-D697-9335-D784B707C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95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2B122C-D38D-58C2-D8A1-B946543B1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4218EA-9C88-92CE-2CAE-B77C7F84A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1DA189-8E50-D2DE-7811-7BFBDE568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EC78-9215-44D7-B8E9-4994F32138D9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65E908-8DA6-39C8-2E2E-2A0DA03BA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92BC9C-D0E2-4965-918A-DF00FF93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849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43325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32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207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569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484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974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9834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48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D3A0C1-82EE-20C1-F0B7-8CF0E32C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B7693D-BA14-F7D4-BECE-69F56026A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CB573B-659E-7813-729F-FA925F47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61DFB6-D4FD-8F75-C1D1-9E416BB6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18AF5A-CEFE-C822-F67B-3FCDB0326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452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984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480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432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032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289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500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917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305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452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22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B54CD-C1B5-5D2D-62BE-48CF26478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72DB41-D0B1-DA0F-1B2D-6D6F96E8C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27410D-7A0E-5205-BD28-DBF560825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898219-4F32-2D9D-6DEA-1292FF6C8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246612-7B03-B952-7779-EE55D292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988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69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349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116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513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333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13"/>
          <p:cNvSpPr>
            <a:spLocks noGrp="1"/>
          </p:cNvSpPr>
          <p:nvPr>
            <p:ph type="body" sz="quarter" idx="14" hasCustomPrompt="1"/>
          </p:nvPr>
        </p:nvSpPr>
        <p:spPr>
          <a:xfrm>
            <a:off x="551021" y="876301"/>
            <a:ext cx="9685179" cy="30659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1400">
                <a:solidFill>
                  <a:srgbClr val="414141"/>
                </a:solidFill>
                <a:latin typeface="Bradesco Sans" panose="00000500000000000000" pitchFamily="2" charset="0"/>
                <a:ea typeface="Yu Gothic Light" panose="020B0300000000000000" pitchFamily="34" charset="-128"/>
              </a:defRPr>
            </a:lvl1pPr>
          </a:lstStyle>
          <a:p>
            <a:pPr lvl="0"/>
            <a:r>
              <a:rPr lang="pt-BR" dirty="0"/>
              <a:t>Subtítulo do conteúdo</a:t>
            </a:r>
          </a:p>
        </p:txBody>
      </p:sp>
      <p:sp>
        <p:nvSpPr>
          <p:cNvPr id="5" name="Espaço Reservado para Texto 16"/>
          <p:cNvSpPr>
            <a:spLocks noGrp="1"/>
          </p:cNvSpPr>
          <p:nvPr>
            <p:ph type="body" sz="quarter" idx="15"/>
          </p:nvPr>
        </p:nvSpPr>
        <p:spPr>
          <a:xfrm>
            <a:off x="550864" y="1203325"/>
            <a:ext cx="11090275" cy="5105400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Clr>
                <a:schemeClr val="accent2"/>
              </a:buClr>
              <a:buNone/>
              <a:defRPr sz="120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1pPr>
            <a:lvl2pPr marL="228594" indent="-228594">
              <a:buClr>
                <a:schemeClr val="accent2"/>
              </a:buClr>
              <a:defRPr sz="120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2pPr>
            <a:lvl3pPr marL="228594" indent="-228594">
              <a:buClr>
                <a:schemeClr val="accent2"/>
              </a:buClr>
              <a:buFont typeface="Yu Gothic" panose="020B0400000000000000" pitchFamily="34" charset="-128"/>
              <a:buChar char="–"/>
              <a:defRPr sz="120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3pPr>
            <a:lvl4pPr>
              <a:defRPr sz="1200"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  <a:lvl5pPr>
              <a:defRPr sz="1200">
                <a:latin typeface="Yu Gothic" panose="020B0400000000000000" pitchFamily="34" charset="-128"/>
                <a:ea typeface="Yu Gothic" panose="020B0400000000000000" pitchFamily="34" charset="-128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12" name="Retângulo 1">
            <a:extLst>
              <a:ext uri="{FF2B5EF4-FFF2-40B4-BE49-F238E27FC236}">
                <a16:creationId xmlns:a16="http://schemas.microsoft.com/office/drawing/2014/main" id="{DED1DF8F-C592-4005-A59C-51BD57626C0D}"/>
              </a:ext>
            </a:extLst>
          </p:cNvPr>
          <p:cNvSpPr/>
          <p:nvPr userDrawn="1"/>
        </p:nvSpPr>
        <p:spPr>
          <a:xfrm>
            <a:off x="-863600" y="72373"/>
            <a:ext cx="494063" cy="654067"/>
          </a:xfrm>
          <a:prstGeom prst="rect">
            <a:avLst/>
          </a:prstGeom>
          <a:solidFill>
            <a:srgbClr val="23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35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54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108</a:t>
            </a:r>
          </a:p>
        </p:txBody>
      </p:sp>
      <p:sp>
        <p:nvSpPr>
          <p:cNvPr id="13" name="Retângulo 2">
            <a:extLst>
              <a:ext uri="{FF2B5EF4-FFF2-40B4-BE49-F238E27FC236}">
                <a16:creationId xmlns:a16="http://schemas.microsoft.com/office/drawing/2014/main" id="{DCC046F0-BA04-4EEF-985E-9C605EEB31B5}"/>
              </a:ext>
            </a:extLst>
          </p:cNvPr>
          <p:cNvSpPr/>
          <p:nvPr userDrawn="1"/>
        </p:nvSpPr>
        <p:spPr>
          <a:xfrm>
            <a:off x="-863600" y="905493"/>
            <a:ext cx="494063" cy="654067"/>
          </a:xfrm>
          <a:prstGeom prst="rect">
            <a:avLst/>
          </a:prstGeom>
          <a:solidFill>
            <a:srgbClr val="0053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n>
                  <a:noFill/>
                </a:ln>
                <a:solidFill>
                  <a:schemeClr val="bg1"/>
                </a:solidFill>
                <a:latin typeface="Bradesco Sans" panose="00000500000000000000" pitchFamily="2" charset="0"/>
              </a:rPr>
              <a:t>0</a:t>
            </a:r>
          </a:p>
          <a:p>
            <a:pPr algn="ctr"/>
            <a:r>
              <a:rPr lang="pt-BR" sz="1051" dirty="0">
                <a:ln>
                  <a:noFill/>
                </a:ln>
                <a:solidFill>
                  <a:schemeClr val="bg1"/>
                </a:solidFill>
                <a:latin typeface="Bradesco Sans" panose="00000500000000000000" pitchFamily="2" charset="0"/>
              </a:rPr>
              <a:t>83</a:t>
            </a:r>
          </a:p>
          <a:p>
            <a:pPr algn="ctr"/>
            <a:r>
              <a:rPr lang="pt-BR" sz="1051" dirty="0">
                <a:ln>
                  <a:noFill/>
                </a:ln>
                <a:solidFill>
                  <a:schemeClr val="bg1"/>
                </a:solidFill>
                <a:latin typeface="Bradesco Sans" panose="00000500000000000000" pitchFamily="2" charset="0"/>
              </a:rPr>
              <a:t>159</a:t>
            </a: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F27F5B06-4BC8-4589-8062-7FF0E92F710E}"/>
              </a:ext>
            </a:extLst>
          </p:cNvPr>
          <p:cNvSpPr/>
          <p:nvPr userDrawn="1"/>
        </p:nvSpPr>
        <p:spPr>
          <a:xfrm>
            <a:off x="-863600" y="1718293"/>
            <a:ext cx="494063" cy="654067"/>
          </a:xfrm>
          <a:prstGeom prst="rect">
            <a:avLst/>
          </a:prstGeom>
          <a:solidFill>
            <a:srgbClr val="27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39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122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181</a:t>
            </a:r>
          </a:p>
        </p:txBody>
      </p:sp>
      <p:sp>
        <p:nvSpPr>
          <p:cNvPr id="15" name="Retângulo 4">
            <a:extLst>
              <a:ext uri="{FF2B5EF4-FFF2-40B4-BE49-F238E27FC236}">
                <a16:creationId xmlns:a16="http://schemas.microsoft.com/office/drawing/2014/main" id="{08AD548A-74D4-4DBF-8671-1E9CAEFD1991}"/>
              </a:ext>
            </a:extLst>
          </p:cNvPr>
          <p:cNvSpPr/>
          <p:nvPr userDrawn="1"/>
        </p:nvSpPr>
        <p:spPr>
          <a:xfrm>
            <a:off x="-863600" y="2520933"/>
            <a:ext cx="494063" cy="654067"/>
          </a:xfrm>
          <a:prstGeom prst="rect">
            <a:avLst/>
          </a:prstGeom>
          <a:solidFill>
            <a:srgbClr val="00C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0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204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242</a:t>
            </a:r>
          </a:p>
        </p:txBody>
      </p:sp>
      <p:sp>
        <p:nvSpPr>
          <p:cNvPr id="16" name="Retângulo 5">
            <a:extLst>
              <a:ext uri="{FF2B5EF4-FFF2-40B4-BE49-F238E27FC236}">
                <a16:creationId xmlns:a16="http://schemas.microsoft.com/office/drawing/2014/main" id="{2DEA1F59-6F2C-464B-93BB-81F3285D055D}"/>
              </a:ext>
            </a:extLst>
          </p:cNvPr>
          <p:cNvSpPr/>
          <p:nvPr userDrawn="1"/>
        </p:nvSpPr>
        <p:spPr>
          <a:xfrm>
            <a:off x="-863600" y="3348973"/>
            <a:ext cx="494063" cy="654067"/>
          </a:xfrm>
          <a:prstGeom prst="rect">
            <a:avLst/>
          </a:prstGeom>
          <a:solidFill>
            <a:srgbClr val="02B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latin typeface="Bradesco Sans" panose="00000500000000000000" pitchFamily="2" charset="0"/>
              </a:rPr>
              <a:t>2</a:t>
            </a:r>
          </a:p>
          <a:p>
            <a:pPr algn="ctr"/>
            <a:r>
              <a:rPr lang="pt-BR" sz="1200" dirty="0">
                <a:latin typeface="Bradesco Sans" panose="00000500000000000000" pitchFamily="2" charset="0"/>
              </a:rPr>
              <a:t>181</a:t>
            </a:r>
          </a:p>
          <a:p>
            <a:pPr algn="ctr"/>
            <a:r>
              <a:rPr lang="pt-BR" sz="1200" dirty="0">
                <a:latin typeface="Bradesco Sans" panose="00000500000000000000" pitchFamily="2" charset="0"/>
              </a:rPr>
              <a:t>118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00D3729-B939-464D-ADDE-9100EBB58563}"/>
              </a:ext>
            </a:extLst>
          </p:cNvPr>
          <p:cNvSpPr/>
          <p:nvPr userDrawn="1"/>
        </p:nvSpPr>
        <p:spPr>
          <a:xfrm>
            <a:off x="-863600" y="4175613"/>
            <a:ext cx="494063" cy="654067"/>
          </a:xfrm>
          <a:prstGeom prst="rect">
            <a:avLst/>
          </a:prstGeom>
          <a:solidFill>
            <a:srgbClr val="ED9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237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157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25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F54498F-8989-4496-94E4-D08612D6797D}"/>
              </a:ext>
            </a:extLst>
          </p:cNvPr>
          <p:cNvSpPr/>
          <p:nvPr userDrawn="1"/>
        </p:nvSpPr>
        <p:spPr>
          <a:xfrm>
            <a:off x="-863601" y="4978253"/>
            <a:ext cx="494063" cy="654067"/>
          </a:xfrm>
          <a:prstGeom prst="rect">
            <a:avLst/>
          </a:prstGeom>
          <a:solidFill>
            <a:srgbClr val="FFC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255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206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142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29AB146-6ABE-4CEE-B19F-D6EAE13FE42D}"/>
              </a:ext>
            </a:extLst>
          </p:cNvPr>
          <p:cNvSpPr/>
          <p:nvPr userDrawn="1"/>
        </p:nvSpPr>
        <p:spPr>
          <a:xfrm>
            <a:off x="-863600" y="5806293"/>
            <a:ext cx="494063" cy="654067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192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192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192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57EFA04-CA3E-43F0-97EA-A7B1803B5A40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550865" y="485776"/>
            <a:ext cx="9685337" cy="3905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lang="en-US" sz="20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1pPr>
            <a:lvl2pPr>
              <a:defRPr lang="en-US" sz="20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2pPr>
            <a:lvl3pPr>
              <a:defRPr lang="en-US" sz="20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3pPr>
            <a:lvl4pPr>
              <a:defRPr lang="en-US" sz="20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4pPr>
            <a:lvl5pPr>
              <a:defRPr lang="pt-BR" sz="2000" b="1" kern="1200" baseline="0" dirty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95976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13"/>
          <p:cNvSpPr>
            <a:spLocks noGrp="1"/>
          </p:cNvSpPr>
          <p:nvPr>
            <p:ph type="body" sz="quarter" idx="14" hasCustomPrompt="1"/>
          </p:nvPr>
        </p:nvSpPr>
        <p:spPr>
          <a:xfrm>
            <a:off x="551021" y="876301"/>
            <a:ext cx="9685179" cy="30659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1400">
                <a:solidFill>
                  <a:srgbClr val="414141"/>
                </a:solidFill>
                <a:latin typeface="Bradesco Sans" panose="00000500000000000000" pitchFamily="2" charset="0"/>
                <a:ea typeface="Yu Gothic Light" panose="020B0300000000000000" pitchFamily="34" charset="-128"/>
              </a:defRPr>
            </a:lvl1pPr>
          </a:lstStyle>
          <a:p>
            <a:pPr lvl="0"/>
            <a:r>
              <a:rPr lang="pt-BR" dirty="0"/>
              <a:t>Subtítulo do conteúdo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F9EEFFE-D956-41FF-BA02-021618F0D57A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576000" y="1384536"/>
            <a:ext cx="544288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Bradesco Sans" panose="00000500000000000000" pitchFamily="2" charset="0"/>
                <a:cs typeface="Calibri" panose="020F0502020204030204" pitchFamily="34" charset="0"/>
              </a:defRPr>
            </a:lvl1pPr>
            <a:lvl2pPr marL="0" indent="-107997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  <a:latin typeface="Bradesco Sans" panose="00000500000000000000" pitchFamily="2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97971D-26FA-40A4-9086-ED74A72E1116}"/>
              </a:ext>
            </a:extLst>
          </p:cNvPr>
          <p:cNvSpPr>
            <a:spLocks noGrp="1"/>
          </p:cNvSpPr>
          <p:nvPr>
            <p:ph type="body" sz="quarter" idx="96"/>
          </p:nvPr>
        </p:nvSpPr>
        <p:spPr>
          <a:xfrm>
            <a:off x="576000" y="1585828"/>
            <a:ext cx="5442880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00">
                <a:solidFill>
                  <a:schemeClr val="tx2"/>
                </a:solidFill>
                <a:latin typeface="Bradesco Sans" panose="00000500000000000000" pitchFamily="2" charset="0"/>
              </a:defRPr>
            </a:lvl1pPr>
            <a:lvl2pPr marL="0" indent="-107997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  <a:latin typeface="Bradesco Sans" panose="00000500000000000000" pitchFamily="2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5A1664-CE76-4C69-917D-806D196A84EA}"/>
              </a:ext>
            </a:extLst>
          </p:cNvPr>
          <p:cNvSpPr>
            <a:spLocks noGrp="1"/>
          </p:cNvSpPr>
          <p:nvPr>
            <p:ph sz="quarter" idx="112" hasCustomPrompt="1"/>
          </p:nvPr>
        </p:nvSpPr>
        <p:spPr>
          <a:xfrm>
            <a:off x="576000" y="1745571"/>
            <a:ext cx="5442880" cy="2008587"/>
          </a:xfrm>
          <a:prstGeom prst="rect">
            <a:avLst/>
          </a:prstGeom>
        </p:spPr>
        <p:txBody>
          <a:bodyPr lIns="0" tIns="108000" rIns="0" bIns="0"/>
          <a:lstStyle>
            <a:lvl1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1pPr>
            <a:lvl2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2pPr>
            <a:lvl3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3pPr>
            <a:lvl4pPr>
              <a:defRPr lang="en-US" sz="1200" dirty="0"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</a:lstStyle>
          <a:p>
            <a:pPr marL="0" lvl="0" indent="0">
              <a:buClr>
                <a:schemeClr val="accent2"/>
              </a:buClr>
              <a:buNone/>
            </a:pPr>
            <a:r>
              <a:rPr lang="en-US" dirty="0"/>
              <a:t>Edit Master text styles</a:t>
            </a:r>
          </a:p>
          <a:p>
            <a:pPr marL="228594" lvl="1">
              <a:buClr>
                <a:schemeClr val="accent2"/>
              </a:buClr>
            </a:pPr>
            <a:r>
              <a:rPr lang="en-US" dirty="0"/>
              <a:t>Second level</a:t>
            </a:r>
          </a:p>
          <a:p>
            <a:pPr marL="228594" lvl="2">
              <a:buClr>
                <a:schemeClr val="accent2"/>
              </a:buClr>
              <a:buFont typeface="Yu Gothic" panose="020B0400000000000000" pitchFamily="34" charset="-128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9ED4FAD-FAFE-4205-B42B-071F613AE3C8}"/>
              </a:ext>
            </a:extLst>
          </p:cNvPr>
          <p:cNvSpPr>
            <a:spLocks noGrp="1"/>
          </p:cNvSpPr>
          <p:nvPr>
            <p:ph type="body" sz="quarter" idx="113"/>
          </p:nvPr>
        </p:nvSpPr>
        <p:spPr>
          <a:xfrm>
            <a:off x="6186225" y="1384536"/>
            <a:ext cx="544288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Bradesco Sans" panose="00000500000000000000" pitchFamily="2" charset="0"/>
                <a:cs typeface="Calibri" panose="020F0502020204030204" pitchFamily="34" charset="0"/>
              </a:defRPr>
            </a:lvl1pPr>
            <a:lvl2pPr marL="0" indent="-107997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  <a:latin typeface="Bradesco Sans" panose="00000500000000000000" pitchFamily="2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D38614C-411D-46A7-A1C6-03ADDE3C7CB8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6186225" y="1585828"/>
            <a:ext cx="5442880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00">
                <a:solidFill>
                  <a:schemeClr val="tx2"/>
                </a:solidFill>
                <a:latin typeface="Bradesco Sans" panose="00000500000000000000" pitchFamily="2" charset="0"/>
              </a:defRPr>
            </a:lvl1pPr>
            <a:lvl2pPr marL="0" indent="-107997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  <a:latin typeface="Bradesco Sans" panose="00000500000000000000" pitchFamily="2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9D77D07-0875-41EC-B1BB-FFDED5635B6B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576000" y="3927711"/>
            <a:ext cx="544288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Bradesco Sans" panose="00000500000000000000" pitchFamily="2" charset="0"/>
                <a:cs typeface="Calibri" panose="020F0502020204030204" pitchFamily="34" charset="0"/>
              </a:defRPr>
            </a:lvl1pPr>
            <a:lvl2pPr marL="0" indent="-107997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  <a:latin typeface="Bradesco Sans" panose="00000500000000000000" pitchFamily="2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780DDB3-2A25-43BF-8224-A7BC8B1E67C6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>
            <a:off x="576000" y="4129003"/>
            <a:ext cx="5442880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00">
                <a:solidFill>
                  <a:schemeClr val="tx2"/>
                </a:solidFill>
                <a:latin typeface="Bradesco Sans" panose="00000500000000000000" pitchFamily="2" charset="0"/>
              </a:defRPr>
            </a:lvl1pPr>
            <a:lvl2pPr marL="0" indent="-107997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  <a:latin typeface="Bradesco Sans" panose="00000500000000000000" pitchFamily="2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6358995-02EB-4DA4-87CE-5012C3721ACB}"/>
              </a:ext>
            </a:extLst>
          </p:cNvPr>
          <p:cNvSpPr>
            <a:spLocks noGrp="1"/>
          </p:cNvSpPr>
          <p:nvPr>
            <p:ph sz="quarter" idx="118" hasCustomPrompt="1"/>
          </p:nvPr>
        </p:nvSpPr>
        <p:spPr>
          <a:xfrm>
            <a:off x="576000" y="4288745"/>
            <a:ext cx="5442880" cy="2008587"/>
          </a:xfrm>
          <a:prstGeom prst="rect">
            <a:avLst/>
          </a:prstGeom>
        </p:spPr>
        <p:txBody>
          <a:bodyPr lIns="0" tIns="108000" rIns="0" bIns="0"/>
          <a:lstStyle>
            <a:lvl1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1pPr>
            <a:lvl2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2pPr>
            <a:lvl3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3pPr>
            <a:lvl4pPr marL="228594" indent="-228594">
              <a:defRPr lang="en-US" sz="1200" dirty="0"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</a:lstStyle>
          <a:p>
            <a:pPr marL="0" lvl="0" indent="0">
              <a:buClr>
                <a:schemeClr val="accent2"/>
              </a:buClr>
              <a:buNone/>
            </a:pPr>
            <a:r>
              <a:rPr lang="en-US" dirty="0"/>
              <a:t>Edit Master text styles</a:t>
            </a:r>
          </a:p>
          <a:p>
            <a:pPr marL="228594" lvl="1">
              <a:buClr>
                <a:schemeClr val="accent2"/>
              </a:buClr>
            </a:pPr>
            <a:r>
              <a:rPr lang="en-US" dirty="0"/>
              <a:t>Second level</a:t>
            </a:r>
          </a:p>
          <a:p>
            <a:pPr marL="228594" lvl="2">
              <a:buClr>
                <a:schemeClr val="accent2"/>
              </a:buClr>
              <a:buFont typeface="Yu Gothic" panose="020B0400000000000000" pitchFamily="34" charset="-128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E5462D9-6054-43F2-BC53-CF977475CAEF}"/>
              </a:ext>
            </a:extLst>
          </p:cNvPr>
          <p:cNvSpPr>
            <a:spLocks noGrp="1"/>
          </p:cNvSpPr>
          <p:nvPr>
            <p:ph type="body" sz="quarter" idx="119"/>
          </p:nvPr>
        </p:nvSpPr>
        <p:spPr>
          <a:xfrm>
            <a:off x="6186225" y="3927711"/>
            <a:ext cx="5442880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Bradesco Sans" panose="00000500000000000000" pitchFamily="2" charset="0"/>
                <a:cs typeface="Calibri" panose="020F0502020204030204" pitchFamily="34" charset="0"/>
              </a:defRPr>
            </a:lvl1pPr>
            <a:lvl2pPr marL="0" indent="-107997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  <a:latin typeface="Bradesco Sans" panose="00000500000000000000" pitchFamily="2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5505855-44B7-4729-B9D1-D76C4B0E4A79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6186225" y="4129003"/>
            <a:ext cx="5442880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00">
                <a:solidFill>
                  <a:schemeClr val="tx2"/>
                </a:solidFill>
                <a:latin typeface="Bradesco Sans" panose="00000500000000000000" pitchFamily="2" charset="0"/>
              </a:defRPr>
            </a:lvl1pPr>
            <a:lvl2pPr marL="0" indent="-107997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  <a:latin typeface="Bradesco Sans" panose="00000500000000000000" pitchFamily="2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312B684-2AA9-4011-913B-2D09E3BD78D0}"/>
              </a:ext>
            </a:extLst>
          </p:cNvPr>
          <p:cNvSpPr>
            <a:spLocks noGrp="1"/>
          </p:cNvSpPr>
          <p:nvPr>
            <p:ph sz="quarter" idx="121" hasCustomPrompt="1"/>
          </p:nvPr>
        </p:nvSpPr>
        <p:spPr>
          <a:xfrm>
            <a:off x="6186225" y="4288745"/>
            <a:ext cx="5442880" cy="2008587"/>
          </a:xfrm>
          <a:prstGeom prst="rect">
            <a:avLst/>
          </a:prstGeom>
        </p:spPr>
        <p:txBody>
          <a:bodyPr lIns="0" tIns="108000" rIns="0" bIns="0"/>
          <a:lstStyle>
            <a:lvl1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1pPr>
            <a:lvl2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2pPr>
            <a:lvl3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3pPr>
            <a:lvl4pPr marL="228594" indent="-228594">
              <a:defRPr lang="en-US" sz="1200" dirty="0"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</a:lstStyle>
          <a:p>
            <a:pPr marL="0" lvl="0" indent="0">
              <a:buClr>
                <a:schemeClr val="accent2"/>
              </a:buClr>
              <a:buNone/>
            </a:pPr>
            <a:r>
              <a:rPr lang="en-US" dirty="0"/>
              <a:t>Edit Master text styles</a:t>
            </a:r>
          </a:p>
          <a:p>
            <a:pPr marL="228594" lvl="1">
              <a:buClr>
                <a:schemeClr val="accent2"/>
              </a:buClr>
            </a:pPr>
            <a:r>
              <a:rPr lang="en-US" dirty="0"/>
              <a:t>Second level</a:t>
            </a:r>
          </a:p>
          <a:p>
            <a:pPr marL="228594" lvl="2">
              <a:buClr>
                <a:schemeClr val="accent2"/>
              </a:buClr>
              <a:buFont typeface="Yu Gothic" panose="020B0400000000000000" pitchFamily="34" charset="-128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6E29ED1-2BDE-4C63-9D76-16470E9CB966}"/>
              </a:ext>
            </a:extLst>
          </p:cNvPr>
          <p:cNvSpPr>
            <a:spLocks noGrp="1"/>
          </p:cNvSpPr>
          <p:nvPr>
            <p:ph sz="quarter" idx="115" hasCustomPrompt="1"/>
          </p:nvPr>
        </p:nvSpPr>
        <p:spPr>
          <a:xfrm>
            <a:off x="6186225" y="1745571"/>
            <a:ext cx="5442880" cy="2008587"/>
          </a:xfrm>
          <a:prstGeom prst="rect">
            <a:avLst/>
          </a:prstGeom>
        </p:spPr>
        <p:txBody>
          <a:bodyPr lIns="0" tIns="108000" rIns="0" bIns="0"/>
          <a:lstStyle>
            <a:lvl1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1pPr>
            <a:lvl2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2pPr>
            <a:lvl3pPr>
              <a:defRPr lang="en-US" sz="1200" dirty="0">
                <a:solidFill>
                  <a:srgbClr val="414141"/>
                </a:solidFill>
                <a:latin typeface="Bradesco Sans" panose="00000500000000000000" pitchFamily="2" charset="0"/>
                <a:ea typeface="Yu Gothic" panose="020B0400000000000000" pitchFamily="34" charset="-128"/>
              </a:defRPr>
            </a:lvl3pPr>
            <a:lvl4pPr marL="228594" indent="-228594">
              <a:defRPr lang="en-US" sz="1200" dirty="0"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</a:lstStyle>
          <a:p>
            <a:pPr marL="0" lvl="0" indent="0">
              <a:buClr>
                <a:schemeClr val="accent2"/>
              </a:buClr>
              <a:buNone/>
            </a:pPr>
            <a:r>
              <a:rPr lang="en-US" dirty="0"/>
              <a:t>Edit Master text styles</a:t>
            </a:r>
          </a:p>
          <a:p>
            <a:pPr marL="228594" lvl="1">
              <a:buClr>
                <a:schemeClr val="accent2"/>
              </a:buClr>
            </a:pPr>
            <a:r>
              <a:rPr lang="en-US" dirty="0"/>
              <a:t>Second level</a:t>
            </a:r>
          </a:p>
          <a:p>
            <a:pPr marL="228594" lvl="2">
              <a:buClr>
                <a:schemeClr val="accent2"/>
              </a:buClr>
              <a:buFont typeface="Yu Gothic" panose="020B0400000000000000" pitchFamily="34" charset="-128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3" name="Retângulo 1">
            <a:extLst>
              <a:ext uri="{FF2B5EF4-FFF2-40B4-BE49-F238E27FC236}">
                <a16:creationId xmlns:a16="http://schemas.microsoft.com/office/drawing/2014/main" id="{24204453-2089-466A-9570-59802855C849}"/>
              </a:ext>
            </a:extLst>
          </p:cNvPr>
          <p:cNvSpPr/>
          <p:nvPr userDrawn="1"/>
        </p:nvSpPr>
        <p:spPr>
          <a:xfrm>
            <a:off x="-863600" y="72373"/>
            <a:ext cx="494063" cy="654067"/>
          </a:xfrm>
          <a:prstGeom prst="rect">
            <a:avLst/>
          </a:prstGeom>
          <a:solidFill>
            <a:srgbClr val="23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35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54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108</a:t>
            </a:r>
          </a:p>
        </p:txBody>
      </p:sp>
      <p:sp>
        <p:nvSpPr>
          <p:cNvPr id="34" name="Retângulo 2">
            <a:extLst>
              <a:ext uri="{FF2B5EF4-FFF2-40B4-BE49-F238E27FC236}">
                <a16:creationId xmlns:a16="http://schemas.microsoft.com/office/drawing/2014/main" id="{C3343088-6C3C-4455-B454-A8508A05D2C8}"/>
              </a:ext>
            </a:extLst>
          </p:cNvPr>
          <p:cNvSpPr/>
          <p:nvPr userDrawn="1"/>
        </p:nvSpPr>
        <p:spPr>
          <a:xfrm>
            <a:off x="-863600" y="905493"/>
            <a:ext cx="494063" cy="654067"/>
          </a:xfrm>
          <a:prstGeom prst="rect">
            <a:avLst/>
          </a:prstGeom>
          <a:solidFill>
            <a:srgbClr val="0053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n>
                  <a:noFill/>
                </a:ln>
                <a:solidFill>
                  <a:schemeClr val="bg1"/>
                </a:solidFill>
                <a:latin typeface="Bradesco Sans" panose="00000500000000000000" pitchFamily="2" charset="0"/>
              </a:rPr>
              <a:t>0</a:t>
            </a:r>
          </a:p>
          <a:p>
            <a:pPr algn="ctr"/>
            <a:r>
              <a:rPr lang="pt-BR" sz="1051" dirty="0">
                <a:ln>
                  <a:noFill/>
                </a:ln>
                <a:solidFill>
                  <a:schemeClr val="bg1"/>
                </a:solidFill>
                <a:latin typeface="Bradesco Sans" panose="00000500000000000000" pitchFamily="2" charset="0"/>
              </a:rPr>
              <a:t>83</a:t>
            </a:r>
          </a:p>
          <a:p>
            <a:pPr algn="ctr"/>
            <a:r>
              <a:rPr lang="pt-BR" sz="1051" dirty="0">
                <a:ln>
                  <a:noFill/>
                </a:ln>
                <a:solidFill>
                  <a:schemeClr val="bg1"/>
                </a:solidFill>
                <a:latin typeface="Bradesco Sans" panose="00000500000000000000" pitchFamily="2" charset="0"/>
              </a:rPr>
              <a:t>159</a:t>
            </a:r>
          </a:p>
        </p:txBody>
      </p:sp>
      <p:sp>
        <p:nvSpPr>
          <p:cNvPr id="35" name="Retângulo 3">
            <a:extLst>
              <a:ext uri="{FF2B5EF4-FFF2-40B4-BE49-F238E27FC236}">
                <a16:creationId xmlns:a16="http://schemas.microsoft.com/office/drawing/2014/main" id="{8438B957-0422-4D2E-897A-C07660992679}"/>
              </a:ext>
            </a:extLst>
          </p:cNvPr>
          <p:cNvSpPr/>
          <p:nvPr userDrawn="1"/>
        </p:nvSpPr>
        <p:spPr>
          <a:xfrm>
            <a:off x="-863600" y="1718293"/>
            <a:ext cx="494063" cy="654067"/>
          </a:xfrm>
          <a:prstGeom prst="rect">
            <a:avLst/>
          </a:prstGeom>
          <a:solidFill>
            <a:srgbClr val="27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39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122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181</a:t>
            </a:r>
          </a:p>
        </p:txBody>
      </p:sp>
      <p:sp>
        <p:nvSpPr>
          <p:cNvPr id="36" name="Retângulo 4">
            <a:extLst>
              <a:ext uri="{FF2B5EF4-FFF2-40B4-BE49-F238E27FC236}">
                <a16:creationId xmlns:a16="http://schemas.microsoft.com/office/drawing/2014/main" id="{C9C42267-EF9E-4EBE-AAB9-AA34228FE895}"/>
              </a:ext>
            </a:extLst>
          </p:cNvPr>
          <p:cNvSpPr/>
          <p:nvPr userDrawn="1"/>
        </p:nvSpPr>
        <p:spPr>
          <a:xfrm>
            <a:off x="-863600" y="2520933"/>
            <a:ext cx="494063" cy="654067"/>
          </a:xfrm>
          <a:prstGeom prst="rect">
            <a:avLst/>
          </a:prstGeom>
          <a:solidFill>
            <a:srgbClr val="00C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0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204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242</a:t>
            </a:r>
          </a:p>
        </p:txBody>
      </p:sp>
      <p:sp>
        <p:nvSpPr>
          <p:cNvPr id="37" name="Retângulo 5">
            <a:extLst>
              <a:ext uri="{FF2B5EF4-FFF2-40B4-BE49-F238E27FC236}">
                <a16:creationId xmlns:a16="http://schemas.microsoft.com/office/drawing/2014/main" id="{67FB4AF5-559F-4F88-A1A6-A48A9BEF64E1}"/>
              </a:ext>
            </a:extLst>
          </p:cNvPr>
          <p:cNvSpPr/>
          <p:nvPr userDrawn="1"/>
        </p:nvSpPr>
        <p:spPr>
          <a:xfrm>
            <a:off x="-863600" y="3348973"/>
            <a:ext cx="494063" cy="654067"/>
          </a:xfrm>
          <a:prstGeom prst="rect">
            <a:avLst/>
          </a:prstGeom>
          <a:solidFill>
            <a:srgbClr val="02B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latin typeface="Bradesco Sans" panose="00000500000000000000" pitchFamily="2" charset="0"/>
              </a:rPr>
              <a:t>2</a:t>
            </a:r>
          </a:p>
          <a:p>
            <a:pPr algn="ctr"/>
            <a:r>
              <a:rPr lang="pt-BR" sz="1200" dirty="0">
                <a:latin typeface="Bradesco Sans" panose="00000500000000000000" pitchFamily="2" charset="0"/>
              </a:rPr>
              <a:t>181</a:t>
            </a:r>
          </a:p>
          <a:p>
            <a:pPr algn="ctr"/>
            <a:r>
              <a:rPr lang="pt-BR" sz="1200" dirty="0">
                <a:latin typeface="Bradesco Sans" panose="00000500000000000000" pitchFamily="2" charset="0"/>
              </a:rPr>
              <a:t>118</a:t>
            </a:r>
          </a:p>
        </p:txBody>
      </p:sp>
      <p:sp>
        <p:nvSpPr>
          <p:cNvPr id="38" name="Retângulo 16">
            <a:extLst>
              <a:ext uri="{FF2B5EF4-FFF2-40B4-BE49-F238E27FC236}">
                <a16:creationId xmlns:a16="http://schemas.microsoft.com/office/drawing/2014/main" id="{4439E1FF-66E6-4CCD-A5B7-6DDE482D6CE3}"/>
              </a:ext>
            </a:extLst>
          </p:cNvPr>
          <p:cNvSpPr/>
          <p:nvPr userDrawn="1"/>
        </p:nvSpPr>
        <p:spPr>
          <a:xfrm>
            <a:off x="-863600" y="4175613"/>
            <a:ext cx="494063" cy="654067"/>
          </a:xfrm>
          <a:prstGeom prst="rect">
            <a:avLst/>
          </a:prstGeom>
          <a:solidFill>
            <a:srgbClr val="ED9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237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157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25</a:t>
            </a:r>
          </a:p>
        </p:txBody>
      </p:sp>
      <p:sp>
        <p:nvSpPr>
          <p:cNvPr id="39" name="Retângulo 17">
            <a:extLst>
              <a:ext uri="{FF2B5EF4-FFF2-40B4-BE49-F238E27FC236}">
                <a16:creationId xmlns:a16="http://schemas.microsoft.com/office/drawing/2014/main" id="{E612E6F2-8096-4B2E-BBE4-EB870650A6DE}"/>
              </a:ext>
            </a:extLst>
          </p:cNvPr>
          <p:cNvSpPr/>
          <p:nvPr userDrawn="1"/>
        </p:nvSpPr>
        <p:spPr>
          <a:xfrm>
            <a:off x="-863601" y="4978253"/>
            <a:ext cx="494063" cy="654067"/>
          </a:xfrm>
          <a:prstGeom prst="rect">
            <a:avLst/>
          </a:prstGeom>
          <a:solidFill>
            <a:srgbClr val="FFC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255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206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142</a:t>
            </a:r>
          </a:p>
        </p:txBody>
      </p:sp>
      <p:sp>
        <p:nvSpPr>
          <p:cNvPr id="40" name="Retângulo 18">
            <a:extLst>
              <a:ext uri="{FF2B5EF4-FFF2-40B4-BE49-F238E27FC236}">
                <a16:creationId xmlns:a16="http://schemas.microsoft.com/office/drawing/2014/main" id="{AFE8F3E3-9EFB-4D25-920C-8338FC090414}"/>
              </a:ext>
            </a:extLst>
          </p:cNvPr>
          <p:cNvSpPr/>
          <p:nvPr userDrawn="1"/>
        </p:nvSpPr>
        <p:spPr>
          <a:xfrm>
            <a:off x="-863600" y="5806293"/>
            <a:ext cx="494063" cy="654067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1" dirty="0">
                <a:latin typeface="Bradesco Sans" panose="00000500000000000000" pitchFamily="2" charset="0"/>
              </a:rPr>
              <a:t>192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192</a:t>
            </a:r>
          </a:p>
          <a:p>
            <a:pPr algn="ctr"/>
            <a:r>
              <a:rPr lang="pt-BR" sz="1051" dirty="0">
                <a:latin typeface="Bradesco Sans" panose="00000500000000000000" pitchFamily="2" charset="0"/>
              </a:rPr>
              <a:t>192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076A85B-3DC0-4574-92C3-B3758C18F883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550865" y="485776"/>
            <a:ext cx="9685337" cy="3905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lang="en-US" sz="20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1pPr>
            <a:lvl2pPr>
              <a:defRPr lang="en-US" sz="20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2pPr>
            <a:lvl3pPr>
              <a:defRPr lang="en-US" sz="20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3pPr>
            <a:lvl4pPr>
              <a:defRPr lang="en-US" sz="20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4pPr>
            <a:lvl5pPr>
              <a:defRPr lang="pt-BR" sz="2000" b="1" kern="1200" baseline="0" dirty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3954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F96F2-E771-D2C8-0666-EC87AB45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C05EE4-1772-CB9B-11E9-8414B3C03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FBC1C6-4E39-E7EC-A1FB-EDE36F2B1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6504CE-A5C1-31CE-6EDF-B0BC1FB9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E93A81-74D0-32B9-F017-518D48AC0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24CB74E-80DC-1459-DA00-BC511666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285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F2B2B3-8C7F-D56E-D49E-D3158F7A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BC6451-F696-DD9D-A2A7-430E8F6E7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2FBE14-B6D5-5927-F4AA-111D3F6F3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AE41F4F-88CB-DA6E-6D9B-9D3F07E33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3DCE02B-163B-8FF6-8942-B367AEA7D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DDDB267-5305-C4FD-29D0-D9BE94C0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9B86278-6473-7FDD-B760-B9371AEF9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9F24A25-8CD3-AAB1-0132-295E0DC5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21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61DE4-2508-3C82-6A37-15646EB9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C9F1830-B2F8-0593-F299-D56CFD2A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02CB60-B2CE-C1FC-E45F-89BECA8FC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D3E5DE-F057-9FD9-BF66-C84CA7CD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69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36BD73A-2EF1-323C-7B2E-74A8E8ABE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F6FC830-F26C-C85D-D2B3-3C9858098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8AF67D-84BB-F07D-5F6F-3EF94758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98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93D96-E503-3B3F-11B7-C63D3595D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AF22BF-B807-4189-A4FE-F419E1CC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85B76C-1F54-DB22-405C-7D4465A22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184F3E-BC18-6AAF-69A0-6F83A18C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70DC90-C793-EBAF-A4EF-1028FB54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62A2B8-336A-8807-EED7-BA83916F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43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1BC99-9DF6-6712-99ED-ED926025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D1F5DC-B5AB-1209-967D-14BDACAC3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832A16-EE8A-04D3-F5E1-B0BA93973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82C64E-C535-93B1-B344-AA842841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DEE02C-36F8-C847-A30F-3D1CA16B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8676C2-5D38-D7A4-3172-EBBFCC4C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02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87AA7ED-B41E-5CED-F9CA-802C7C8B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F7CCC4-5108-B057-1BD1-84E7666F5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F458B9-BB91-9B06-FF1B-6ADA5C92B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E3D659-CD65-90C7-40C1-2406BD42E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9AF671-22A8-12F2-AD6E-91CC9FDD7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0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94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14242-C14F-D740-893F-572C0321462A}" type="datetimeFigureOut">
              <a:rPr lang="pt-BR" smtClean="0"/>
              <a:t>05/09/2023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78AC8-0184-4F4B-ACC2-C3B3D5E88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54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9.emf"/><Relationship Id="rId7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9.emf"/><Relationship Id="rId7" Type="http://schemas.openxmlformats.org/officeDocument/2006/relationships/image" Target="../media/image4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1.xml"/><Relationship Id="rId5" Type="http://schemas.openxmlformats.org/officeDocument/2006/relationships/image" Target="../media/image43.png"/><Relationship Id="rId4" Type="http://schemas.openxmlformats.org/officeDocument/2006/relationships/chart" Target="../charts/chart10.xml"/><Relationship Id="rId9" Type="http://schemas.openxmlformats.org/officeDocument/2006/relationships/chart" Target="../charts/char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cbarros@gasmig.com.b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6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14.xml"/><Relationship Id="rId7" Type="http://schemas.openxmlformats.org/officeDocument/2006/relationships/image" Target="../media/image10.jp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emf"/><Relationship Id="rId3" Type="http://schemas.openxmlformats.org/officeDocument/2006/relationships/image" Target="../media/image9.e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emf"/><Relationship Id="rId2" Type="http://schemas.openxmlformats.org/officeDocument/2006/relationships/image" Target="../media/image1.jpeg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chart" Target="../charts/chart1.xml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8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7.emf"/><Relationship Id="rId11" Type="http://schemas.openxmlformats.org/officeDocument/2006/relationships/image" Target="../media/image31.emf"/><Relationship Id="rId5" Type="http://schemas.openxmlformats.org/officeDocument/2006/relationships/image" Target="../media/image26.emf"/><Relationship Id="rId10" Type="http://schemas.openxmlformats.org/officeDocument/2006/relationships/image" Target="../media/image9.emf"/><Relationship Id="rId4" Type="http://schemas.openxmlformats.org/officeDocument/2006/relationships/image" Target="../media/image25.jpeg"/><Relationship Id="rId9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Excel_Worksheet.xlsx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chart" Target="../charts/chart3.xml"/><Relationship Id="rId4" Type="http://schemas.openxmlformats.org/officeDocument/2006/relationships/image" Target="../media/image9.em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2A10BF48-6117-7320-003F-DFD5AC9EFCC1}"/>
              </a:ext>
            </a:extLst>
          </p:cNvPr>
          <p:cNvSpPr/>
          <p:nvPr/>
        </p:nvSpPr>
        <p:spPr>
          <a:xfrm>
            <a:off x="945511" y="2431706"/>
            <a:ext cx="5982192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pt-BR" sz="3733" b="1" dirty="0">
                <a:solidFill>
                  <a:prstClr val="white"/>
                </a:solidFill>
                <a:latin typeface="Axiforma ExtraBold" pitchFamily="2" charset="77"/>
              </a:rPr>
              <a:t>Companhia de Gás </a:t>
            </a:r>
          </a:p>
          <a:p>
            <a:pPr defTabSz="609585">
              <a:defRPr/>
            </a:pPr>
            <a:r>
              <a:rPr lang="pt-BR" sz="3733" b="1" dirty="0">
                <a:solidFill>
                  <a:prstClr val="white"/>
                </a:solidFill>
                <a:latin typeface="Axiforma ExtraBold" pitchFamily="2" charset="77"/>
              </a:rPr>
              <a:t>de Minas Gerais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474927ED-241B-617E-F65B-06F77AD1A46A}"/>
              </a:ext>
            </a:extLst>
          </p:cNvPr>
          <p:cNvSpPr/>
          <p:nvPr/>
        </p:nvSpPr>
        <p:spPr>
          <a:xfrm>
            <a:off x="0" y="5452229"/>
            <a:ext cx="581112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ts val="2700"/>
              </a:lnSpc>
            </a:pPr>
            <a:r>
              <a:rPr lang="pt-BR" sz="2500" b="1" dirty="0">
                <a:solidFill>
                  <a:prstClr val="white">
                    <a:lumMod val="85000"/>
                  </a:prstClr>
                </a:solidFill>
                <a:latin typeface="Axiforma ExtraBold" pitchFamily="2" charset="77"/>
              </a:rPr>
              <a:t>Setembro • 2023</a:t>
            </a:r>
          </a:p>
        </p:txBody>
      </p:sp>
    </p:spTree>
    <p:extLst>
      <p:ext uri="{BB962C8B-B14F-4D97-AF65-F5344CB8AC3E}">
        <p14:creationId xmlns:p14="http://schemas.microsoft.com/office/powerpoint/2010/main" val="1369919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BE40545-4D35-39E8-48A4-6E0D775337CE}"/>
              </a:ext>
            </a:extLst>
          </p:cNvPr>
          <p:cNvSpPr txBox="1">
            <a:spLocks/>
          </p:cNvSpPr>
          <p:nvPr/>
        </p:nvSpPr>
        <p:spPr>
          <a:xfrm>
            <a:off x="929866" y="158566"/>
            <a:ext cx="9208745" cy="6161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None/>
            </a:pPr>
            <a:r>
              <a:rPr lang="pt-BR" sz="3733" b="1" dirty="0">
                <a:solidFill>
                  <a:srgbClr val="2686C7"/>
                </a:solidFill>
                <a:latin typeface="Axiforma Heavy" pitchFamily="2" charset="77"/>
              </a:rPr>
              <a:t>Índices financeiros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2DA2B49-3CA3-7B09-8E90-7169C8BECC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272059" y="6061883"/>
            <a:ext cx="1014413" cy="349224"/>
          </a:xfrm>
          <a:prstGeom prst="rect">
            <a:avLst/>
          </a:prstGeom>
        </p:spPr>
      </p:pic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E5E58896-7420-8570-B601-337DB68FEF60}"/>
              </a:ext>
            </a:extLst>
          </p:cNvPr>
          <p:cNvSpPr txBox="1">
            <a:spLocks/>
          </p:cNvSpPr>
          <p:nvPr/>
        </p:nvSpPr>
        <p:spPr>
          <a:xfrm>
            <a:off x="288431" y="6490937"/>
            <a:ext cx="9685179" cy="306595"/>
          </a:xfrm>
          <a:prstGeom prst="rect">
            <a:avLst/>
          </a:prstGeom>
        </p:spPr>
        <p:txBody>
          <a:bodyPr vert="horz" lIns="0" tIns="10800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414141"/>
                </a:solidFill>
                <a:latin typeface="Bradesco Sans" panose="00000500000000000000" pitchFamily="2" charset="0"/>
                <a:ea typeface="Yu Gothic Light" panose="020B03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Yu Gothic Light" panose="020B0300000000000000" pitchFamily="34" charset="-128"/>
                <a:cs typeface="+mn-cs"/>
              </a:rPr>
              <a:t>Fonte: ITR 2º Tri 2023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3401035-BC0F-413A-F250-623E6E4CFE9C}"/>
              </a:ext>
            </a:extLst>
          </p:cNvPr>
          <p:cNvSpPr txBox="1">
            <a:spLocks/>
          </p:cNvSpPr>
          <p:nvPr/>
        </p:nvSpPr>
        <p:spPr>
          <a:xfrm>
            <a:off x="559370" y="790534"/>
            <a:ext cx="3240000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>
                <a:solidFill>
                  <a:srgbClr val="00539F"/>
                </a:solidFill>
              </a:rPr>
              <a:t>Receita</a:t>
            </a:r>
            <a:r>
              <a:rPr lang="en-AU" dirty="0">
                <a:solidFill>
                  <a:srgbClr val="00539F"/>
                </a:solidFill>
              </a:rPr>
              <a:t> </a:t>
            </a:r>
            <a:r>
              <a:rPr lang="en-AU" dirty="0" err="1">
                <a:solidFill>
                  <a:srgbClr val="00539F"/>
                </a:solidFill>
              </a:rPr>
              <a:t>Líquida</a:t>
            </a:r>
            <a:endParaRPr lang="en-AU" dirty="0">
              <a:solidFill>
                <a:srgbClr val="00539F"/>
              </a:solidFill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C21B67-E68E-4CDE-339C-8DD1C9C02AA6}"/>
              </a:ext>
            </a:extLst>
          </p:cNvPr>
          <p:cNvSpPr txBox="1">
            <a:spLocks/>
          </p:cNvSpPr>
          <p:nvPr/>
        </p:nvSpPr>
        <p:spPr>
          <a:xfrm>
            <a:off x="559370" y="991827"/>
            <a:ext cx="3240000" cy="15234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R$ 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8B1114E-795A-EB9E-3AC6-8513B3782490}"/>
              </a:ext>
            </a:extLst>
          </p:cNvPr>
          <p:cNvSpPr txBox="1">
            <a:spLocks/>
          </p:cNvSpPr>
          <p:nvPr/>
        </p:nvSpPr>
        <p:spPr>
          <a:xfrm>
            <a:off x="4215056" y="820288"/>
            <a:ext cx="3240000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solidFill>
                  <a:srgbClr val="00539F"/>
                </a:solidFill>
              </a:rPr>
              <a:t>EBITDA e </a:t>
            </a:r>
            <a:r>
              <a:rPr lang="en-AU" dirty="0" err="1">
                <a:solidFill>
                  <a:srgbClr val="00539F"/>
                </a:solidFill>
              </a:rPr>
              <a:t>Margem</a:t>
            </a:r>
            <a:r>
              <a:rPr lang="en-AU" dirty="0">
                <a:solidFill>
                  <a:srgbClr val="00539F"/>
                </a:solidFill>
              </a:rPr>
              <a:t> EBITDA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38A0BCC2-9FD3-E188-AC34-9B5B1F3D8B99}"/>
              </a:ext>
            </a:extLst>
          </p:cNvPr>
          <p:cNvSpPr txBox="1">
            <a:spLocks/>
          </p:cNvSpPr>
          <p:nvPr/>
        </p:nvSpPr>
        <p:spPr>
          <a:xfrm>
            <a:off x="4196516" y="1029106"/>
            <a:ext cx="3240000" cy="15234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R$ mm; %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83FBADEB-333A-BB06-8559-43910F2BE0A0}"/>
              </a:ext>
            </a:extLst>
          </p:cNvPr>
          <p:cNvSpPr txBox="1">
            <a:spLocks/>
          </p:cNvSpPr>
          <p:nvPr/>
        </p:nvSpPr>
        <p:spPr>
          <a:xfrm>
            <a:off x="7938403" y="904451"/>
            <a:ext cx="3240000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>
                <a:solidFill>
                  <a:srgbClr val="00539F"/>
                </a:solidFill>
              </a:rPr>
              <a:t>Lucro</a:t>
            </a:r>
            <a:r>
              <a:rPr lang="en-AU" dirty="0">
                <a:solidFill>
                  <a:srgbClr val="00539F"/>
                </a:solidFill>
              </a:rPr>
              <a:t> </a:t>
            </a:r>
            <a:r>
              <a:rPr lang="en-AU" dirty="0" err="1">
                <a:solidFill>
                  <a:srgbClr val="00539F"/>
                </a:solidFill>
              </a:rPr>
              <a:t>líquido</a:t>
            </a:r>
            <a:r>
              <a:rPr lang="en-AU" dirty="0">
                <a:solidFill>
                  <a:srgbClr val="00539F"/>
                </a:solidFill>
              </a:rPr>
              <a:t> e </a:t>
            </a:r>
            <a:r>
              <a:rPr lang="en-AU" dirty="0" err="1">
                <a:solidFill>
                  <a:srgbClr val="00539F"/>
                </a:solidFill>
              </a:rPr>
              <a:t>Margem</a:t>
            </a:r>
            <a:r>
              <a:rPr lang="en-AU" dirty="0">
                <a:solidFill>
                  <a:srgbClr val="00539F"/>
                </a:solidFill>
              </a:rPr>
              <a:t> </a:t>
            </a:r>
            <a:r>
              <a:rPr lang="en-AU" dirty="0" err="1">
                <a:solidFill>
                  <a:srgbClr val="00539F"/>
                </a:solidFill>
              </a:rPr>
              <a:t>Líquida</a:t>
            </a:r>
            <a:endParaRPr lang="en-AU" dirty="0">
              <a:solidFill>
                <a:srgbClr val="00539F"/>
              </a:solidFill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8A0527-2358-4E53-4685-679FE7224801}"/>
              </a:ext>
            </a:extLst>
          </p:cNvPr>
          <p:cNvSpPr txBox="1">
            <a:spLocks/>
          </p:cNvSpPr>
          <p:nvPr/>
        </p:nvSpPr>
        <p:spPr>
          <a:xfrm>
            <a:off x="7938403" y="1104242"/>
            <a:ext cx="3240000" cy="15234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R$ mm; %</a:t>
            </a:r>
            <a:endParaRPr lang="en-AU" baseline="30000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7727B13-EA8D-F194-9D73-8CAE9826C2A0}"/>
              </a:ext>
            </a:extLst>
          </p:cNvPr>
          <p:cNvSpPr txBox="1">
            <a:spLocks/>
          </p:cNvSpPr>
          <p:nvPr/>
        </p:nvSpPr>
        <p:spPr>
          <a:xfrm>
            <a:off x="4174557" y="3948039"/>
            <a:ext cx="3240000" cy="15234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R$ mm; x</a:t>
            </a:r>
          </a:p>
        </p:txBody>
      </p:sp>
      <p:sp>
        <p:nvSpPr>
          <p:cNvPr id="30" name="Oval 26">
            <a:extLst>
              <a:ext uri="{FF2B5EF4-FFF2-40B4-BE49-F238E27FC236}">
                <a16:creationId xmlns:a16="http://schemas.microsoft.com/office/drawing/2014/main" id="{C46F61DD-8151-B57E-0C10-3A2D76DB4C3E}"/>
              </a:ext>
            </a:extLst>
          </p:cNvPr>
          <p:cNvSpPr/>
          <p:nvPr/>
        </p:nvSpPr>
        <p:spPr>
          <a:xfrm>
            <a:off x="4199328" y="1490083"/>
            <a:ext cx="32243" cy="4488063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27">
            <a:extLst>
              <a:ext uri="{FF2B5EF4-FFF2-40B4-BE49-F238E27FC236}">
                <a16:creationId xmlns:a16="http://schemas.microsoft.com/office/drawing/2014/main" id="{72658D93-1319-88BD-6A97-BC5272201A96}"/>
              </a:ext>
            </a:extLst>
          </p:cNvPr>
          <p:cNvSpPr/>
          <p:nvPr/>
        </p:nvSpPr>
        <p:spPr>
          <a:xfrm>
            <a:off x="7924568" y="1490083"/>
            <a:ext cx="32243" cy="4488063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2" name="Straight Connector 36">
            <a:extLst>
              <a:ext uri="{FF2B5EF4-FFF2-40B4-BE49-F238E27FC236}">
                <a16:creationId xmlns:a16="http://schemas.microsoft.com/office/drawing/2014/main" id="{DF6F0099-3C90-9E61-8AEC-2C9024A0A4D0}"/>
              </a:ext>
            </a:extLst>
          </p:cNvPr>
          <p:cNvCxnSpPr>
            <a:cxnSpLocks/>
          </p:cNvCxnSpPr>
          <p:nvPr/>
        </p:nvCxnSpPr>
        <p:spPr>
          <a:xfrm>
            <a:off x="11005228" y="1547507"/>
            <a:ext cx="0" cy="175929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9">
            <a:extLst>
              <a:ext uri="{FF2B5EF4-FFF2-40B4-BE49-F238E27FC236}">
                <a16:creationId xmlns:a16="http://schemas.microsoft.com/office/drawing/2014/main" id="{754246E2-59DC-626D-2B75-2F6DADA044C9}"/>
              </a:ext>
            </a:extLst>
          </p:cNvPr>
          <p:cNvCxnSpPr>
            <a:cxnSpLocks/>
          </p:cNvCxnSpPr>
          <p:nvPr/>
        </p:nvCxnSpPr>
        <p:spPr>
          <a:xfrm>
            <a:off x="7247242" y="4544008"/>
            <a:ext cx="0" cy="175929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4">
            <a:extLst>
              <a:ext uri="{FF2B5EF4-FFF2-40B4-BE49-F238E27FC236}">
                <a16:creationId xmlns:a16="http://schemas.microsoft.com/office/drawing/2014/main" id="{267D59C9-8134-835F-CDF3-C63C87BBF2E4}"/>
              </a:ext>
            </a:extLst>
          </p:cNvPr>
          <p:cNvCxnSpPr>
            <a:cxnSpLocks/>
          </p:cNvCxnSpPr>
          <p:nvPr/>
        </p:nvCxnSpPr>
        <p:spPr>
          <a:xfrm>
            <a:off x="3280765" y="1490083"/>
            <a:ext cx="0" cy="175929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59A5BDC-673D-B2B1-B6F6-279F7818A3A0}"/>
              </a:ext>
            </a:extLst>
          </p:cNvPr>
          <p:cNvCxnSpPr>
            <a:cxnSpLocks/>
          </p:cNvCxnSpPr>
          <p:nvPr/>
        </p:nvCxnSpPr>
        <p:spPr>
          <a:xfrm>
            <a:off x="7247242" y="1547507"/>
            <a:ext cx="0" cy="175929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BDDC2B8-8119-BB3A-1778-4FD6EB4BB301}"/>
              </a:ext>
            </a:extLst>
          </p:cNvPr>
          <p:cNvSpPr txBox="1">
            <a:spLocks/>
          </p:cNvSpPr>
          <p:nvPr/>
        </p:nvSpPr>
        <p:spPr>
          <a:xfrm>
            <a:off x="4215056" y="3710841"/>
            <a:ext cx="3240000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0539F"/>
                </a:solidFill>
              </a:rPr>
              <a:t>Dívida líquida (DV) e DV / EBITDA</a:t>
            </a:r>
            <a:endParaRPr lang="en-AU" dirty="0">
              <a:solidFill>
                <a:srgbClr val="00539F"/>
              </a:solidFill>
            </a:endParaRP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CB65EEBD-1375-5BCE-5DBE-23A3C06EE485}"/>
              </a:ext>
            </a:extLst>
          </p:cNvPr>
          <p:cNvSpPr txBox="1">
            <a:spLocks/>
          </p:cNvSpPr>
          <p:nvPr/>
        </p:nvSpPr>
        <p:spPr>
          <a:xfrm>
            <a:off x="550292" y="3716913"/>
            <a:ext cx="3240000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00539F"/>
                </a:solidFill>
              </a:rPr>
              <a:t>Retorno sobre o Patrimônio Líquido</a:t>
            </a:r>
            <a:endParaRPr lang="en-AU" dirty="0">
              <a:solidFill>
                <a:srgbClr val="00539F"/>
              </a:solidFill>
            </a:endParaRP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7F38CF1C-00B2-E4D7-B99A-1FA185AD1DC4}"/>
              </a:ext>
            </a:extLst>
          </p:cNvPr>
          <p:cNvSpPr txBox="1">
            <a:spLocks/>
          </p:cNvSpPr>
          <p:nvPr/>
        </p:nvSpPr>
        <p:spPr>
          <a:xfrm>
            <a:off x="536063" y="3886252"/>
            <a:ext cx="3240000" cy="15234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 %</a:t>
            </a:r>
            <a:endParaRPr lang="en-AU" baseline="30000" dirty="0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B7B0ADF6-FC88-B71E-C731-13B71A919772}"/>
              </a:ext>
            </a:extLst>
          </p:cNvPr>
          <p:cNvSpPr txBox="1">
            <a:spLocks/>
          </p:cNvSpPr>
          <p:nvPr/>
        </p:nvSpPr>
        <p:spPr>
          <a:xfrm>
            <a:off x="8050360" y="3716913"/>
            <a:ext cx="3240000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00539F"/>
                </a:solidFill>
              </a:rPr>
              <a:t>Retorno sobre o Capital Investido </a:t>
            </a:r>
            <a:endParaRPr lang="en-AU" dirty="0">
              <a:solidFill>
                <a:srgbClr val="00539F"/>
              </a:solidFill>
            </a:endParaRP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7AB069C0-7D0A-FE90-BE0A-3395DA9A38D7}"/>
              </a:ext>
            </a:extLst>
          </p:cNvPr>
          <p:cNvSpPr txBox="1">
            <a:spLocks/>
          </p:cNvSpPr>
          <p:nvPr/>
        </p:nvSpPr>
        <p:spPr>
          <a:xfrm>
            <a:off x="8077669" y="3923487"/>
            <a:ext cx="3240000" cy="15234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%</a:t>
            </a:r>
          </a:p>
        </p:txBody>
      </p:sp>
      <p:cxnSp>
        <p:nvCxnSpPr>
          <p:cNvPr id="44" name="Straight Connector 39">
            <a:extLst>
              <a:ext uri="{FF2B5EF4-FFF2-40B4-BE49-F238E27FC236}">
                <a16:creationId xmlns:a16="http://schemas.microsoft.com/office/drawing/2014/main" id="{1A5121A3-B99A-97A8-E623-A0783DA028F9}"/>
              </a:ext>
            </a:extLst>
          </p:cNvPr>
          <p:cNvCxnSpPr>
            <a:cxnSpLocks/>
          </p:cNvCxnSpPr>
          <p:nvPr/>
        </p:nvCxnSpPr>
        <p:spPr>
          <a:xfrm>
            <a:off x="10923519" y="4477200"/>
            <a:ext cx="0" cy="175929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9">
            <a:extLst>
              <a:ext uri="{FF2B5EF4-FFF2-40B4-BE49-F238E27FC236}">
                <a16:creationId xmlns:a16="http://schemas.microsoft.com/office/drawing/2014/main" id="{3D09934B-851A-A332-8D5E-91A42C680FBC}"/>
              </a:ext>
            </a:extLst>
          </p:cNvPr>
          <p:cNvCxnSpPr>
            <a:cxnSpLocks/>
          </p:cNvCxnSpPr>
          <p:nvPr/>
        </p:nvCxnSpPr>
        <p:spPr>
          <a:xfrm>
            <a:off x="3311101" y="4329215"/>
            <a:ext cx="0" cy="175929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Chart 9">
            <a:extLst>
              <a:ext uri="{FF2B5EF4-FFF2-40B4-BE49-F238E27FC236}">
                <a16:creationId xmlns:a16="http://schemas.microsoft.com/office/drawing/2014/main" id="{C4A99A2F-F809-49DE-AB38-1D12247D27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7040247"/>
              </p:ext>
            </p:extLst>
          </p:nvPr>
        </p:nvGraphicFramePr>
        <p:xfrm>
          <a:off x="295970" y="1032917"/>
          <a:ext cx="3829156" cy="2646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0" name="Chart 10 (1)">
            <a:extLst>
              <a:ext uri="{FF2B5EF4-FFF2-40B4-BE49-F238E27FC236}">
                <a16:creationId xmlns:a16="http://schemas.microsoft.com/office/drawing/2014/main" id="{E509F925-1C3F-4C1D-B2FE-F2393B292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385209"/>
              </p:ext>
            </p:extLst>
          </p:nvPr>
        </p:nvGraphicFramePr>
        <p:xfrm>
          <a:off x="4056548" y="1270506"/>
          <a:ext cx="4010327" cy="2382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2" name="Chart 11">
            <a:extLst>
              <a:ext uri="{FF2B5EF4-FFF2-40B4-BE49-F238E27FC236}">
                <a16:creationId xmlns:a16="http://schemas.microsoft.com/office/drawing/2014/main" id="{70C5A750-E8E7-43B3-AC87-E1FF3C682D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4165799"/>
              </p:ext>
            </p:extLst>
          </p:nvPr>
        </p:nvGraphicFramePr>
        <p:xfrm>
          <a:off x="7799258" y="1300563"/>
          <a:ext cx="4087886" cy="2347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11">
            <a:extLst>
              <a:ext uri="{FF2B5EF4-FFF2-40B4-BE49-F238E27FC236}">
                <a16:creationId xmlns:a16="http://schemas.microsoft.com/office/drawing/2014/main" id="{609DA115-65BE-443F-AE03-FCFECA543D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845827"/>
              </p:ext>
            </p:extLst>
          </p:nvPr>
        </p:nvGraphicFramePr>
        <p:xfrm>
          <a:off x="258721" y="4022320"/>
          <a:ext cx="3898927" cy="249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Chart 12">
            <a:extLst>
              <a:ext uri="{FF2B5EF4-FFF2-40B4-BE49-F238E27FC236}">
                <a16:creationId xmlns:a16="http://schemas.microsoft.com/office/drawing/2014/main" id="{587F6F0C-24DE-49D8-9DB7-CD8C245601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6220373"/>
              </p:ext>
            </p:extLst>
          </p:nvPr>
        </p:nvGraphicFramePr>
        <p:xfrm>
          <a:off x="4137049" y="4092667"/>
          <a:ext cx="3949127" cy="239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Chart 14 (1) (1) (1)">
            <a:extLst>
              <a:ext uri="{FF2B5EF4-FFF2-40B4-BE49-F238E27FC236}">
                <a16:creationId xmlns:a16="http://schemas.microsoft.com/office/drawing/2014/main" id="{D1E103AC-7768-4E13-8A31-4A23B9B570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203958"/>
              </p:ext>
            </p:extLst>
          </p:nvPr>
        </p:nvGraphicFramePr>
        <p:xfrm>
          <a:off x="7774292" y="3502078"/>
          <a:ext cx="4080334" cy="308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23616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BE40545-4D35-39E8-48A4-6E0D775337CE}"/>
              </a:ext>
            </a:extLst>
          </p:cNvPr>
          <p:cNvSpPr txBox="1">
            <a:spLocks/>
          </p:cNvSpPr>
          <p:nvPr/>
        </p:nvSpPr>
        <p:spPr>
          <a:xfrm>
            <a:off x="929866" y="158566"/>
            <a:ext cx="9208745" cy="6161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None/>
            </a:pPr>
            <a:r>
              <a:rPr lang="pt-BR" sz="3733" b="1" dirty="0">
                <a:solidFill>
                  <a:srgbClr val="2686C7"/>
                </a:solidFill>
                <a:latin typeface="Axiforma Heavy" pitchFamily="2" charset="77"/>
              </a:rPr>
              <a:t>Perfil da dívida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2DA2B49-3CA3-7B09-8E90-7169C8BECC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272059" y="6061883"/>
            <a:ext cx="1014413" cy="349224"/>
          </a:xfrm>
          <a:prstGeom prst="rect">
            <a:avLst/>
          </a:prstGeom>
        </p:spPr>
      </p:pic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E5E58896-7420-8570-B601-337DB68FEF60}"/>
              </a:ext>
            </a:extLst>
          </p:cNvPr>
          <p:cNvSpPr txBox="1">
            <a:spLocks/>
          </p:cNvSpPr>
          <p:nvPr/>
        </p:nvSpPr>
        <p:spPr>
          <a:xfrm>
            <a:off x="1006944" y="865720"/>
            <a:ext cx="9685179" cy="306595"/>
          </a:xfrm>
          <a:prstGeom prst="rect">
            <a:avLst/>
          </a:prstGeom>
        </p:spPr>
        <p:txBody>
          <a:bodyPr vert="horz" lIns="0" tIns="10800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414141"/>
                </a:solidFill>
                <a:latin typeface="Bradesco Sans" panose="00000500000000000000" pitchFamily="2" charset="0"/>
                <a:ea typeface="Yu Gothic Light" panose="020B03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Yu Gothic Light" panose="020B0300000000000000" pitchFamily="34" charset="-128"/>
                <a:cs typeface="+mn-cs"/>
              </a:rPr>
              <a:t>Dívida e alavancagem em níveis baixos, garantindo a sustentabilidade das operações e execução do programa de investimentos</a:t>
            </a:r>
          </a:p>
        </p:txBody>
      </p:sp>
      <p:graphicFrame>
        <p:nvGraphicFramePr>
          <p:cNvPr id="19" name="Chart 15">
            <a:extLst>
              <a:ext uri="{FF2B5EF4-FFF2-40B4-BE49-F238E27FC236}">
                <a16:creationId xmlns:a16="http://schemas.microsoft.com/office/drawing/2014/main" id="{3688D3B4-1EBA-95DD-0D1D-0A162AF52C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697488"/>
              </p:ext>
            </p:extLst>
          </p:nvPr>
        </p:nvGraphicFramePr>
        <p:xfrm>
          <a:off x="6096000" y="4228712"/>
          <a:ext cx="3438241" cy="261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F1943C9B-09E0-A309-12A3-CC9C951143B3}"/>
              </a:ext>
            </a:extLst>
          </p:cNvPr>
          <p:cNvSpPr txBox="1">
            <a:spLocks/>
          </p:cNvSpPr>
          <p:nvPr/>
        </p:nvSpPr>
        <p:spPr>
          <a:xfrm>
            <a:off x="6401613" y="1329257"/>
            <a:ext cx="3240000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solidFill>
                  <a:srgbClr val="00539F"/>
                </a:solidFill>
              </a:rPr>
              <a:t>Perfil da </a:t>
            </a:r>
            <a:r>
              <a:rPr lang="en-AU" dirty="0" err="1">
                <a:solidFill>
                  <a:srgbClr val="00539F"/>
                </a:solidFill>
              </a:rPr>
              <a:t>dívida</a:t>
            </a:r>
            <a:r>
              <a:rPr lang="en-AU" dirty="0">
                <a:solidFill>
                  <a:srgbClr val="00539F"/>
                </a:solidFill>
              </a:rPr>
              <a:t> (R$ </a:t>
            </a:r>
            <a:r>
              <a:rPr lang="en-AU" dirty="0" err="1">
                <a:solidFill>
                  <a:srgbClr val="00539F"/>
                </a:solidFill>
              </a:rPr>
              <a:t>milhões</a:t>
            </a:r>
            <a:r>
              <a:rPr lang="en-AU" dirty="0">
                <a:solidFill>
                  <a:srgbClr val="00539F"/>
                </a:solidFill>
              </a:rPr>
              <a:t>)</a:t>
            </a:r>
          </a:p>
        </p:txBody>
      </p:sp>
      <p:sp>
        <p:nvSpPr>
          <p:cNvPr id="23" name="Oval 26">
            <a:extLst>
              <a:ext uri="{FF2B5EF4-FFF2-40B4-BE49-F238E27FC236}">
                <a16:creationId xmlns:a16="http://schemas.microsoft.com/office/drawing/2014/main" id="{1F9C3FCF-EAC9-8474-7922-7718872D4507}"/>
              </a:ext>
            </a:extLst>
          </p:cNvPr>
          <p:cNvSpPr/>
          <p:nvPr/>
        </p:nvSpPr>
        <p:spPr>
          <a:xfrm>
            <a:off x="6096000" y="1728688"/>
            <a:ext cx="32243" cy="4488063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57776A81-BB8C-8C6D-8552-1E403147014A}"/>
              </a:ext>
            </a:extLst>
          </p:cNvPr>
          <p:cNvSpPr txBox="1">
            <a:spLocks/>
          </p:cNvSpPr>
          <p:nvPr/>
        </p:nvSpPr>
        <p:spPr>
          <a:xfrm>
            <a:off x="6146793" y="4082121"/>
            <a:ext cx="3240000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0539F"/>
                </a:solidFill>
              </a:rPr>
              <a:t>Principais indexadores da dívida</a:t>
            </a:r>
            <a:endParaRPr lang="en-AU" dirty="0">
              <a:solidFill>
                <a:srgbClr val="00539F"/>
              </a:solidFill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01E4846-BCAF-7748-6E30-35157EE14D49}"/>
              </a:ext>
            </a:extLst>
          </p:cNvPr>
          <p:cNvSpPr txBox="1">
            <a:spLocks/>
          </p:cNvSpPr>
          <p:nvPr/>
        </p:nvSpPr>
        <p:spPr>
          <a:xfrm>
            <a:off x="590968" y="4131763"/>
            <a:ext cx="3986922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>
                <a:solidFill>
                  <a:srgbClr val="00539F"/>
                </a:solidFill>
              </a:rPr>
              <a:t>Alavancagem</a:t>
            </a:r>
            <a:endParaRPr lang="en-AU" dirty="0">
              <a:solidFill>
                <a:srgbClr val="00539F"/>
              </a:solidFill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2EB8CADB-7897-B21E-C798-5257C80AD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521" y="4630874"/>
            <a:ext cx="1884359" cy="475412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8BA0E513-2655-D454-E720-BDB287134DDE}"/>
              </a:ext>
            </a:extLst>
          </p:cNvPr>
          <p:cNvSpPr txBox="1">
            <a:spLocks/>
          </p:cNvSpPr>
          <p:nvPr/>
        </p:nvSpPr>
        <p:spPr>
          <a:xfrm>
            <a:off x="590968" y="1232308"/>
            <a:ext cx="3986922" cy="1938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>
                <a:solidFill>
                  <a:srgbClr val="00539F"/>
                </a:solidFill>
              </a:rPr>
              <a:t>Custo</a:t>
            </a:r>
            <a:r>
              <a:rPr lang="en-AU" dirty="0">
                <a:solidFill>
                  <a:srgbClr val="00539F"/>
                </a:solidFill>
              </a:rPr>
              <a:t> da </a:t>
            </a:r>
            <a:r>
              <a:rPr lang="en-AU" dirty="0" err="1">
                <a:solidFill>
                  <a:srgbClr val="00539F"/>
                </a:solidFill>
              </a:rPr>
              <a:t>dívida</a:t>
            </a:r>
            <a:endParaRPr lang="en-AU" dirty="0">
              <a:solidFill>
                <a:srgbClr val="00539F"/>
              </a:solidFill>
            </a:endParaRPr>
          </a:p>
        </p:txBody>
      </p:sp>
      <p:graphicFrame>
        <p:nvGraphicFramePr>
          <p:cNvPr id="31" name="Chart 10 (1)">
            <a:extLst>
              <a:ext uri="{FF2B5EF4-FFF2-40B4-BE49-F238E27FC236}">
                <a16:creationId xmlns:a16="http://schemas.microsoft.com/office/drawing/2014/main" id="{B082AE0E-D1B4-47D4-A635-B9FE68EF18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616032"/>
              </p:ext>
            </p:extLst>
          </p:nvPr>
        </p:nvGraphicFramePr>
        <p:xfrm>
          <a:off x="1068739" y="1426208"/>
          <a:ext cx="4796105" cy="284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AFAEE58B-26A7-F250-D226-B7672301C01A}"/>
              </a:ext>
            </a:extLst>
          </p:cNvPr>
          <p:cNvSpPr txBox="1">
            <a:spLocks/>
          </p:cNvSpPr>
          <p:nvPr/>
        </p:nvSpPr>
        <p:spPr>
          <a:xfrm>
            <a:off x="288431" y="6490937"/>
            <a:ext cx="9685179" cy="306595"/>
          </a:xfrm>
          <a:prstGeom prst="rect">
            <a:avLst/>
          </a:prstGeom>
        </p:spPr>
        <p:txBody>
          <a:bodyPr vert="horz" lIns="0" tIns="10800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414141"/>
                </a:solidFill>
                <a:latin typeface="Bradesco Sans" panose="00000500000000000000" pitchFamily="2" charset="0"/>
                <a:ea typeface="Yu Gothic Light" panose="020B03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Yu Gothic Light" panose="020B0300000000000000" pitchFamily="34" charset="-128"/>
                <a:cs typeface="+mn-cs"/>
              </a:rPr>
              <a:t>Fonte: ITR 2º Tri 2023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8A48DA66-64EA-2CC4-08B1-9A5C04375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1520" y="5104069"/>
            <a:ext cx="2206039" cy="989306"/>
          </a:xfrm>
          <a:prstGeom prst="rect">
            <a:avLst/>
          </a:prstGeom>
        </p:spPr>
      </p:pic>
      <p:graphicFrame>
        <p:nvGraphicFramePr>
          <p:cNvPr id="36" name="Chart 9">
            <a:extLst>
              <a:ext uri="{FF2B5EF4-FFF2-40B4-BE49-F238E27FC236}">
                <a16:creationId xmlns:a16="http://schemas.microsoft.com/office/drawing/2014/main" id="{B6279649-32DB-479C-AC79-A89093914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562369"/>
              </p:ext>
            </p:extLst>
          </p:nvPr>
        </p:nvGraphicFramePr>
        <p:xfrm>
          <a:off x="6579826" y="1569877"/>
          <a:ext cx="4333399" cy="2599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2C723C83-CCB5-F27D-007E-6BC74BCA36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722130"/>
              </p:ext>
            </p:extLst>
          </p:nvPr>
        </p:nvGraphicFramePr>
        <p:xfrm>
          <a:off x="390537" y="4325662"/>
          <a:ext cx="5539739" cy="2382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102339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325B96AF-D1B1-0F4F-A452-357592DB2C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67" y="2881510"/>
            <a:ext cx="6307667" cy="257071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207BD0F-A152-3E37-4446-0A10DAA04437}"/>
              </a:ext>
            </a:extLst>
          </p:cNvPr>
          <p:cNvSpPr txBox="1"/>
          <p:nvPr/>
        </p:nvSpPr>
        <p:spPr>
          <a:xfrm>
            <a:off x="4111260" y="1614967"/>
            <a:ext cx="335516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pt-BR" sz="5333" b="1" dirty="0">
                <a:solidFill>
                  <a:prstClr val="white"/>
                </a:solidFill>
                <a:latin typeface="Calibri" panose="020F0502020204030204"/>
              </a:rPr>
              <a:t>Obrigado!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353D5F0-655D-3F13-D90F-6C53C9C10535}"/>
              </a:ext>
            </a:extLst>
          </p:cNvPr>
          <p:cNvSpPr/>
          <p:nvPr/>
        </p:nvSpPr>
        <p:spPr>
          <a:xfrm>
            <a:off x="874552" y="5766098"/>
            <a:ext cx="7065817" cy="74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pt-BR" sz="1400" dirty="0">
                <a:solidFill>
                  <a:schemeClr val="bg1"/>
                </a:solidFill>
              </a:rPr>
              <a:t>Carlos Eduardo de Moraes Barros Júnior - </a:t>
            </a:r>
            <a:r>
              <a:rPr lang="pt-BR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cbarros@gasmig.com.br</a:t>
            </a:r>
            <a:endParaRPr lang="pt-BR" sz="1400" dirty="0">
              <a:solidFill>
                <a:schemeClr val="bg1"/>
              </a:solidFill>
            </a:endParaRPr>
          </a:p>
          <a:p>
            <a:pPr>
              <a:lnSpc>
                <a:spcPts val="2700"/>
              </a:lnSpc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18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ctangle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853440"/>
            <a:ext cx="68580" cy="525780"/>
          </a:xfrm>
          <a:prstGeom prst="rect">
            <a:avLst/>
          </a:prstGeom>
        </p:spPr>
      </p:pic>
      <p:pic>
        <p:nvPicPr>
          <p:cNvPr id="25" name="Rectangle 1 copy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020" y="853440"/>
            <a:ext cx="68580" cy="5257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12906" y="802498"/>
            <a:ext cx="46413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400" b="1" dirty="0">
                <a:solidFill>
                  <a:srgbClr val="2686C7"/>
                </a:solidFill>
                <a:latin typeface="Axiforma Heavy" pitchFamily="2" charset="77"/>
              </a:rPr>
              <a:t>A GASMIG</a:t>
            </a:r>
            <a:endParaRPr lang="pt-BR" sz="6400" dirty="0">
              <a:solidFill>
                <a:srgbClr val="2686C7"/>
              </a:solidFill>
              <a:latin typeface="Corbel" panose="020B0503020204020204" pitchFamily="34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2723177" y="5533315"/>
            <a:ext cx="7691407" cy="1044373"/>
            <a:chOff x="967740" y="4927336"/>
            <a:chExt cx="10340340" cy="1440000"/>
          </a:xfrm>
        </p:grpSpPr>
        <p:pic>
          <p:nvPicPr>
            <p:cNvPr id="4" name="Rectangle 2"/>
            <p:cNvPicPr>
              <a:picLocks/>
            </p:cNvPicPr>
            <p:nvPr>
              <p:custDataLst>
                <p:tags r:id="rId11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" y="5219700"/>
              <a:ext cx="10340340" cy="88392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4998751" y="5307710"/>
              <a:ext cx="2810882" cy="559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pt-BR" sz="1400" dirty="0">
                  <a:solidFill>
                    <a:srgbClr val="58595B"/>
                  </a:solidFill>
                  <a:latin typeface="Corbel" panose="020B0503020204020204" pitchFamily="34" charset="0"/>
                </a:rPr>
                <a:t>UMA EMPRESA:</a:t>
              </a:r>
            </a:p>
          </p:txBody>
        </p:sp>
        <p:pic>
          <p:nvPicPr>
            <p:cNvPr id="1026" name="Picture 2" descr="Logo CEMIG – Logos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21" y="4927336"/>
              <a:ext cx="144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ttp://gasmignet/Logotipos/Logo_Gasmig_Azul_GrupoCemig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893" y="5371052"/>
              <a:ext cx="1656000" cy="57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0">
            <a:extLst>
              <a:ext uri="{FF2B5EF4-FFF2-40B4-BE49-F238E27FC236}">
                <a16:creationId xmlns:a16="http://schemas.microsoft.com/office/drawing/2014/main" id="{7850293B-6F70-E424-D31E-1CE7542341AB}"/>
              </a:ext>
            </a:extLst>
          </p:cNvPr>
          <p:cNvGrpSpPr>
            <a:grpSpLocks noChangeAspect="1"/>
          </p:cNvGrpSpPr>
          <p:nvPr/>
        </p:nvGrpSpPr>
        <p:grpSpPr>
          <a:xfrm>
            <a:off x="572424" y="2299151"/>
            <a:ext cx="1719202" cy="2139563"/>
            <a:chOff x="975360" y="1866900"/>
            <a:chExt cx="2400176" cy="2987040"/>
          </a:xfrm>
        </p:grpSpPr>
        <p:pic>
          <p:nvPicPr>
            <p:cNvPr id="51" name="6">
              <a:extLst>
                <a:ext uri="{FF2B5EF4-FFF2-40B4-BE49-F238E27FC236}">
                  <a16:creationId xmlns:a16="http://schemas.microsoft.com/office/drawing/2014/main" id="{74A8BA6F-2C44-B4A0-ACA1-4B472E5ECCA7}"/>
                </a:ext>
              </a:extLst>
            </p:cNvPr>
            <p:cNvPicPr>
              <a:picLocks/>
            </p:cNvPicPr>
            <p:nvPr>
              <p:custDataLst>
                <p:tags r:id="rId10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" y="1866900"/>
              <a:ext cx="853440" cy="2987040"/>
            </a:xfrm>
            <a:prstGeom prst="rect">
              <a:avLst/>
            </a:prstGeom>
          </p:spPr>
        </p:pic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56989C13-536F-946B-9BFC-448A80E169F0}"/>
                </a:ext>
              </a:extLst>
            </p:cNvPr>
            <p:cNvSpPr/>
            <p:nvPr/>
          </p:nvSpPr>
          <p:spPr>
            <a:xfrm>
              <a:off x="1867749" y="3754084"/>
              <a:ext cx="1507787" cy="8164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58595B"/>
                  </a:solidFill>
                  <a:latin typeface="Corbel" panose="020B0503020204020204" pitchFamily="34" charset="0"/>
                </a:rPr>
                <a:t>Criação da Gasmig</a:t>
              </a:r>
            </a:p>
          </p:txBody>
        </p:sp>
      </p:grpSp>
      <p:grpSp>
        <p:nvGrpSpPr>
          <p:cNvPr id="53" name="Group 41">
            <a:extLst>
              <a:ext uri="{FF2B5EF4-FFF2-40B4-BE49-F238E27FC236}">
                <a16:creationId xmlns:a16="http://schemas.microsoft.com/office/drawing/2014/main" id="{40A7EEC5-EC07-38F1-9A4C-5D3155D2E5F6}"/>
              </a:ext>
            </a:extLst>
          </p:cNvPr>
          <p:cNvGrpSpPr>
            <a:grpSpLocks noChangeAspect="1"/>
          </p:cNvGrpSpPr>
          <p:nvPr/>
        </p:nvGrpSpPr>
        <p:grpSpPr>
          <a:xfrm>
            <a:off x="1821114" y="2289319"/>
            <a:ext cx="2262654" cy="2164488"/>
            <a:chOff x="2537460" y="1859280"/>
            <a:chExt cx="3130476" cy="2994660"/>
          </a:xfrm>
        </p:grpSpPr>
        <p:pic>
          <p:nvPicPr>
            <p:cNvPr id="54" name="5">
              <a:extLst>
                <a:ext uri="{FF2B5EF4-FFF2-40B4-BE49-F238E27FC236}">
                  <a16:creationId xmlns:a16="http://schemas.microsoft.com/office/drawing/2014/main" id="{6A7CD0E0-EC81-4818-EEA8-5C6A40200CB2}"/>
                </a:ext>
              </a:extLst>
            </p:cNvPr>
            <p:cNvPicPr>
              <a:picLocks/>
            </p:cNvPicPr>
            <p:nvPr>
              <p:custDataLst>
                <p:tags r:id="rId9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460" y="1859280"/>
              <a:ext cx="1310640" cy="2994660"/>
            </a:xfrm>
            <a:prstGeom prst="rect">
              <a:avLst/>
            </a:prstGeom>
          </p:spPr>
        </p:pic>
        <p:sp>
          <p:nvSpPr>
            <p:cNvPr id="55" name="Rectangle 36">
              <a:extLst>
                <a:ext uri="{FF2B5EF4-FFF2-40B4-BE49-F238E27FC236}">
                  <a16:creationId xmlns:a16="http://schemas.microsoft.com/office/drawing/2014/main" id="{9C39D31F-C939-E4B9-6C14-F5D022097716}"/>
                </a:ext>
              </a:extLst>
            </p:cNvPr>
            <p:cNvSpPr/>
            <p:nvPr/>
          </p:nvSpPr>
          <p:spPr>
            <a:xfrm>
              <a:off x="3874866" y="3754084"/>
              <a:ext cx="17930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58595B"/>
                  </a:solidFill>
                  <a:latin typeface="Corbel" panose="020B0503020204020204" pitchFamily="34" charset="0"/>
                </a:rPr>
                <a:t>Obtenção da Concessão</a:t>
              </a:r>
            </a:p>
          </p:txBody>
        </p:sp>
      </p:grpSp>
      <p:grpSp>
        <p:nvGrpSpPr>
          <p:cNvPr id="56" name="Group 42">
            <a:extLst>
              <a:ext uri="{FF2B5EF4-FFF2-40B4-BE49-F238E27FC236}">
                <a16:creationId xmlns:a16="http://schemas.microsoft.com/office/drawing/2014/main" id="{05EE3EA2-8872-B717-5FF8-72AE75134392}"/>
              </a:ext>
            </a:extLst>
          </p:cNvPr>
          <p:cNvGrpSpPr>
            <a:grpSpLocks noChangeAspect="1"/>
          </p:cNvGrpSpPr>
          <p:nvPr/>
        </p:nvGrpSpPr>
        <p:grpSpPr>
          <a:xfrm>
            <a:off x="3398010" y="2299151"/>
            <a:ext cx="2375481" cy="2127840"/>
            <a:chOff x="4549140" y="1859280"/>
            <a:chExt cx="3343188" cy="2994660"/>
          </a:xfrm>
        </p:grpSpPr>
        <p:pic>
          <p:nvPicPr>
            <p:cNvPr id="57" name="4">
              <a:extLst>
                <a:ext uri="{FF2B5EF4-FFF2-40B4-BE49-F238E27FC236}">
                  <a16:creationId xmlns:a16="http://schemas.microsoft.com/office/drawing/2014/main" id="{AB649869-B879-56EE-3580-0E0A5818D28C}"/>
                </a:ext>
              </a:extLst>
            </p:cNvPr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140" y="1859280"/>
              <a:ext cx="1310640" cy="2994660"/>
            </a:xfrm>
            <a:prstGeom prst="rect">
              <a:avLst/>
            </a:prstGeom>
          </p:spPr>
        </p:pic>
        <p:sp>
          <p:nvSpPr>
            <p:cNvPr id="58" name="Rectangle 37">
              <a:extLst>
                <a:ext uri="{FF2B5EF4-FFF2-40B4-BE49-F238E27FC236}">
                  <a16:creationId xmlns:a16="http://schemas.microsoft.com/office/drawing/2014/main" id="{8D94CB4D-2984-493E-92C4-BE83BE7A07E5}"/>
                </a:ext>
              </a:extLst>
            </p:cNvPr>
            <p:cNvSpPr/>
            <p:nvPr/>
          </p:nvSpPr>
          <p:spPr>
            <a:xfrm>
              <a:off x="5865711" y="3754084"/>
              <a:ext cx="2026617" cy="830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58595B"/>
                  </a:solidFill>
                  <a:latin typeface="Corbel" panose="020B0503020204020204" pitchFamily="34" charset="0"/>
                </a:rPr>
                <a:t>Início da distribuição do Gás Natural</a:t>
              </a:r>
            </a:p>
          </p:txBody>
        </p:sp>
      </p:grpSp>
      <p:grpSp>
        <p:nvGrpSpPr>
          <p:cNvPr id="59" name="Group 43">
            <a:extLst>
              <a:ext uri="{FF2B5EF4-FFF2-40B4-BE49-F238E27FC236}">
                <a16:creationId xmlns:a16="http://schemas.microsoft.com/office/drawing/2014/main" id="{8FEA30E4-1194-56DC-7787-FCCD5D97C485}"/>
              </a:ext>
            </a:extLst>
          </p:cNvPr>
          <p:cNvGrpSpPr>
            <a:grpSpLocks noChangeAspect="1"/>
          </p:cNvGrpSpPr>
          <p:nvPr/>
        </p:nvGrpSpPr>
        <p:grpSpPr>
          <a:xfrm>
            <a:off x="4970439" y="2299151"/>
            <a:ext cx="2189145" cy="2127840"/>
            <a:chOff x="6583680" y="1859280"/>
            <a:chExt cx="3080939" cy="2994660"/>
          </a:xfrm>
        </p:grpSpPr>
        <p:pic>
          <p:nvPicPr>
            <p:cNvPr id="60" name="23">
              <a:extLst>
                <a:ext uri="{FF2B5EF4-FFF2-40B4-BE49-F238E27FC236}">
                  <a16:creationId xmlns:a16="http://schemas.microsoft.com/office/drawing/2014/main" id="{99ABDE03-CD10-7EA5-6ED6-949AD898F3B3}"/>
                </a:ext>
              </a:extLst>
            </p:cNvPr>
            <p:cNvPicPr>
              <a:picLocks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80" y="1859280"/>
              <a:ext cx="1310640" cy="2994660"/>
            </a:xfrm>
            <a:prstGeom prst="rect">
              <a:avLst/>
            </a:prstGeom>
          </p:spPr>
        </p:pic>
        <p:sp>
          <p:nvSpPr>
            <p:cNvPr id="61" name="Rectangle 38">
              <a:extLst>
                <a:ext uri="{FF2B5EF4-FFF2-40B4-BE49-F238E27FC236}">
                  <a16:creationId xmlns:a16="http://schemas.microsoft.com/office/drawing/2014/main" id="{E4CCFFB6-AB07-75AC-C3D6-8BFB9C31063E}"/>
                </a:ext>
              </a:extLst>
            </p:cNvPr>
            <p:cNvSpPr/>
            <p:nvPr/>
          </p:nvSpPr>
          <p:spPr>
            <a:xfrm>
              <a:off x="8008619" y="3754084"/>
              <a:ext cx="1656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58595B"/>
                  </a:solidFill>
                  <a:latin typeface="Corbel" panose="020B0503020204020204" pitchFamily="34" charset="0"/>
                </a:rPr>
                <a:t>Atuação no Mercado Urbano</a:t>
              </a:r>
            </a:p>
          </p:txBody>
        </p:sp>
      </p:grpSp>
      <p:grpSp>
        <p:nvGrpSpPr>
          <p:cNvPr id="62" name="Group 44">
            <a:extLst>
              <a:ext uri="{FF2B5EF4-FFF2-40B4-BE49-F238E27FC236}">
                <a16:creationId xmlns:a16="http://schemas.microsoft.com/office/drawing/2014/main" id="{274EB5A5-6264-BD34-C65A-E59ADC9BFAB4}"/>
              </a:ext>
            </a:extLst>
          </p:cNvPr>
          <p:cNvGrpSpPr>
            <a:grpSpLocks noChangeAspect="1"/>
          </p:cNvGrpSpPr>
          <p:nvPr/>
        </p:nvGrpSpPr>
        <p:grpSpPr>
          <a:xfrm>
            <a:off x="6544095" y="2289318"/>
            <a:ext cx="2400875" cy="2692971"/>
            <a:chOff x="8580120" y="1859280"/>
            <a:chExt cx="3321710" cy="3725837"/>
          </a:xfrm>
        </p:grpSpPr>
        <p:pic>
          <p:nvPicPr>
            <p:cNvPr id="63" name="1">
              <a:extLst>
                <a:ext uri="{FF2B5EF4-FFF2-40B4-BE49-F238E27FC236}">
                  <a16:creationId xmlns:a16="http://schemas.microsoft.com/office/drawing/2014/main" id="{D47C2DE4-33FD-0D68-B61A-9F5A03091B15}"/>
                </a:ext>
              </a:extLst>
            </p:cNvPr>
            <p:cNvPicPr>
              <a:picLocks/>
            </p:cNvPicPr>
            <p:nvPr>
              <p:custDataLst>
                <p:tags r:id="rId6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120" y="1859280"/>
              <a:ext cx="1310640" cy="2994660"/>
            </a:xfrm>
            <a:prstGeom prst="rect">
              <a:avLst/>
            </a:prstGeom>
          </p:spPr>
        </p:pic>
        <p:sp>
          <p:nvSpPr>
            <p:cNvPr id="64" name="Rectangle 39">
              <a:extLst>
                <a:ext uri="{FF2B5EF4-FFF2-40B4-BE49-F238E27FC236}">
                  <a16:creationId xmlns:a16="http://schemas.microsoft.com/office/drawing/2014/main" id="{36856763-0CA5-D343-926C-412C0153D089}"/>
                </a:ext>
              </a:extLst>
            </p:cNvPr>
            <p:cNvSpPr/>
            <p:nvPr/>
          </p:nvSpPr>
          <p:spPr>
            <a:xfrm>
              <a:off x="9959338" y="3754084"/>
              <a:ext cx="1942492" cy="18310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58595B"/>
                  </a:solidFill>
                  <a:latin typeface="Corbel" panose="020B0503020204020204" pitchFamily="34" charset="0"/>
                </a:rPr>
                <a:t>1ª Revisão Tarifária (2018/2022) e concessão até 2053</a:t>
              </a:r>
            </a:p>
          </p:txBody>
        </p:sp>
      </p:grpSp>
      <p:grpSp>
        <p:nvGrpSpPr>
          <p:cNvPr id="65" name="Group 44">
            <a:extLst>
              <a:ext uri="{FF2B5EF4-FFF2-40B4-BE49-F238E27FC236}">
                <a16:creationId xmlns:a16="http://schemas.microsoft.com/office/drawing/2014/main" id="{4A3F8C20-67ED-76BE-F925-9DCF3F410B57}"/>
              </a:ext>
            </a:extLst>
          </p:cNvPr>
          <p:cNvGrpSpPr>
            <a:grpSpLocks noChangeAspect="1"/>
          </p:cNvGrpSpPr>
          <p:nvPr/>
        </p:nvGrpSpPr>
        <p:grpSpPr>
          <a:xfrm>
            <a:off x="8116525" y="2289318"/>
            <a:ext cx="2400875" cy="2446750"/>
            <a:chOff x="8580120" y="1859280"/>
            <a:chExt cx="3321710" cy="3385180"/>
          </a:xfrm>
        </p:grpSpPr>
        <p:pic>
          <p:nvPicPr>
            <p:cNvPr id="66" name="1">
              <a:extLst>
                <a:ext uri="{FF2B5EF4-FFF2-40B4-BE49-F238E27FC236}">
                  <a16:creationId xmlns:a16="http://schemas.microsoft.com/office/drawing/2014/main" id="{4779EADF-EB7A-F40E-0A5D-10F9F93F2064}"/>
                </a:ext>
              </a:extLst>
            </p:cNvPr>
            <p:cNvPicPr>
              <a:picLocks/>
            </p:cNvPicPr>
            <p:nvPr>
              <p:custDataLst>
                <p:tags r:id="rId5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120" y="1859280"/>
              <a:ext cx="1310640" cy="2994660"/>
            </a:xfrm>
            <a:prstGeom prst="rect">
              <a:avLst/>
            </a:prstGeom>
          </p:spPr>
        </p:pic>
        <p:sp>
          <p:nvSpPr>
            <p:cNvPr id="67" name="Rectangle 39">
              <a:extLst>
                <a:ext uri="{FF2B5EF4-FFF2-40B4-BE49-F238E27FC236}">
                  <a16:creationId xmlns:a16="http://schemas.microsoft.com/office/drawing/2014/main" id="{399EFFE5-925E-1C8B-E2CD-23D388CF91C7}"/>
                </a:ext>
              </a:extLst>
            </p:cNvPr>
            <p:cNvSpPr/>
            <p:nvPr/>
          </p:nvSpPr>
          <p:spPr>
            <a:xfrm>
              <a:off x="9959338" y="3754084"/>
              <a:ext cx="1942492" cy="1490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58595B"/>
                  </a:solidFill>
                  <a:latin typeface="Corbel" panose="020B0503020204020204" pitchFamily="34" charset="0"/>
                </a:rPr>
                <a:t>Registro  Companhia Aberta Categoria B</a:t>
              </a:r>
            </a:p>
          </p:txBody>
        </p:sp>
      </p:grpSp>
      <p:grpSp>
        <p:nvGrpSpPr>
          <p:cNvPr id="68" name="Group 44">
            <a:extLst>
              <a:ext uri="{FF2B5EF4-FFF2-40B4-BE49-F238E27FC236}">
                <a16:creationId xmlns:a16="http://schemas.microsoft.com/office/drawing/2014/main" id="{8DC22F78-5055-9561-8F72-96E298D21AC1}"/>
              </a:ext>
            </a:extLst>
          </p:cNvPr>
          <p:cNvGrpSpPr>
            <a:grpSpLocks noChangeAspect="1"/>
          </p:cNvGrpSpPr>
          <p:nvPr/>
        </p:nvGrpSpPr>
        <p:grpSpPr>
          <a:xfrm>
            <a:off x="9684599" y="2289318"/>
            <a:ext cx="2400875" cy="2200529"/>
            <a:chOff x="8580120" y="1859280"/>
            <a:chExt cx="3321710" cy="3044523"/>
          </a:xfrm>
        </p:grpSpPr>
        <p:pic>
          <p:nvPicPr>
            <p:cNvPr id="69" name="1">
              <a:extLst>
                <a:ext uri="{FF2B5EF4-FFF2-40B4-BE49-F238E27FC236}">
                  <a16:creationId xmlns:a16="http://schemas.microsoft.com/office/drawing/2014/main" id="{C788B3D7-A6B1-9B6B-1A83-9EE8B18C18AC}"/>
                </a:ext>
              </a:extLst>
            </p:cNvPr>
            <p:cNvPicPr>
              <a:picLocks/>
            </p:cNvPicPr>
            <p:nvPr>
              <p:custDataLst>
                <p:tags r:id="rId4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120" y="1859280"/>
              <a:ext cx="1310640" cy="2994660"/>
            </a:xfrm>
            <a:prstGeom prst="rect">
              <a:avLst/>
            </a:prstGeom>
          </p:spPr>
        </p:pic>
        <p:sp>
          <p:nvSpPr>
            <p:cNvPr id="70" name="Rectangle 39">
              <a:extLst>
                <a:ext uri="{FF2B5EF4-FFF2-40B4-BE49-F238E27FC236}">
                  <a16:creationId xmlns:a16="http://schemas.microsoft.com/office/drawing/2014/main" id="{F2A14B53-BC56-2183-D955-059B7A9C980A}"/>
                </a:ext>
              </a:extLst>
            </p:cNvPr>
            <p:cNvSpPr/>
            <p:nvPr/>
          </p:nvSpPr>
          <p:spPr>
            <a:xfrm>
              <a:off x="9959338" y="3754084"/>
              <a:ext cx="1942492" cy="1149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58595B"/>
                  </a:solidFill>
                  <a:latin typeface="Corbel" panose="020B0503020204020204" pitchFamily="34" charset="0"/>
                </a:rPr>
                <a:t>2ª Revisão</a:t>
              </a:r>
            </a:p>
            <a:p>
              <a:r>
                <a:rPr lang="pt-BR" sz="1600" dirty="0">
                  <a:solidFill>
                    <a:srgbClr val="58595B"/>
                  </a:solidFill>
                  <a:latin typeface="Corbel" panose="020B0503020204020204" pitchFamily="34" charset="0"/>
                </a:rPr>
                <a:t>Tarifária (2022/2026)</a:t>
              </a:r>
            </a:p>
          </p:txBody>
        </p:sp>
      </p:grpSp>
      <p:sp>
        <p:nvSpPr>
          <p:cNvPr id="77" name="Rectangle 29">
            <a:extLst>
              <a:ext uri="{FF2B5EF4-FFF2-40B4-BE49-F238E27FC236}">
                <a16:creationId xmlns:a16="http://schemas.microsoft.com/office/drawing/2014/main" id="{255AEBA8-9A31-BC08-A60B-D3735C7977CC}"/>
              </a:ext>
            </a:extLst>
          </p:cNvPr>
          <p:cNvSpPr/>
          <p:nvPr/>
        </p:nvSpPr>
        <p:spPr>
          <a:xfrm>
            <a:off x="565721" y="2818412"/>
            <a:ext cx="1194634" cy="446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pt-BR" sz="2400" b="1" dirty="0"/>
              <a:t>1986</a:t>
            </a:r>
          </a:p>
        </p:txBody>
      </p:sp>
      <p:sp>
        <p:nvSpPr>
          <p:cNvPr id="78" name="Rectangle 30">
            <a:extLst>
              <a:ext uri="{FF2B5EF4-FFF2-40B4-BE49-F238E27FC236}">
                <a16:creationId xmlns:a16="http://schemas.microsoft.com/office/drawing/2014/main" id="{047AFA80-68B5-7C13-40AF-4CF0858FD252}"/>
              </a:ext>
            </a:extLst>
          </p:cNvPr>
          <p:cNvSpPr/>
          <p:nvPr/>
        </p:nvSpPr>
        <p:spPr>
          <a:xfrm>
            <a:off x="2139203" y="2822515"/>
            <a:ext cx="119463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pt-BR" sz="2400" b="1" dirty="0"/>
              <a:t>1993</a:t>
            </a:r>
          </a:p>
        </p:txBody>
      </p:sp>
      <p:sp>
        <p:nvSpPr>
          <p:cNvPr id="79" name="Rectangle 33">
            <a:extLst>
              <a:ext uri="{FF2B5EF4-FFF2-40B4-BE49-F238E27FC236}">
                <a16:creationId xmlns:a16="http://schemas.microsoft.com/office/drawing/2014/main" id="{5907B19F-B32A-13BE-6786-EE2C1F103226}"/>
              </a:ext>
            </a:extLst>
          </p:cNvPr>
          <p:cNvSpPr/>
          <p:nvPr/>
        </p:nvSpPr>
        <p:spPr>
          <a:xfrm>
            <a:off x="3725320" y="2822515"/>
            <a:ext cx="119463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pt-BR" sz="2400" b="1" dirty="0"/>
              <a:t>1995</a:t>
            </a:r>
          </a:p>
        </p:txBody>
      </p:sp>
      <p:sp>
        <p:nvSpPr>
          <p:cNvPr id="80" name="Rectangle 34">
            <a:extLst>
              <a:ext uri="{FF2B5EF4-FFF2-40B4-BE49-F238E27FC236}">
                <a16:creationId xmlns:a16="http://schemas.microsoft.com/office/drawing/2014/main" id="{3213809B-5DF9-6F7A-5F1D-D33BF501FDC4}"/>
              </a:ext>
            </a:extLst>
          </p:cNvPr>
          <p:cNvSpPr/>
          <p:nvPr/>
        </p:nvSpPr>
        <p:spPr>
          <a:xfrm>
            <a:off x="5294967" y="2821914"/>
            <a:ext cx="119463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pt-BR" sz="2400" b="1" dirty="0"/>
              <a:t>2012</a:t>
            </a:r>
          </a:p>
        </p:txBody>
      </p:sp>
      <p:sp>
        <p:nvSpPr>
          <p:cNvPr id="81" name="Rectangle 35">
            <a:extLst>
              <a:ext uri="{FF2B5EF4-FFF2-40B4-BE49-F238E27FC236}">
                <a16:creationId xmlns:a16="http://schemas.microsoft.com/office/drawing/2014/main" id="{4B7CBA54-0CC4-D9EC-F9DD-9122AB8A0806}"/>
              </a:ext>
            </a:extLst>
          </p:cNvPr>
          <p:cNvSpPr/>
          <p:nvPr/>
        </p:nvSpPr>
        <p:spPr>
          <a:xfrm>
            <a:off x="6873765" y="2825144"/>
            <a:ext cx="119463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pt-BR" sz="2400" b="1" dirty="0"/>
              <a:t>2019</a:t>
            </a:r>
          </a:p>
        </p:txBody>
      </p:sp>
      <p:sp>
        <p:nvSpPr>
          <p:cNvPr id="82" name="Rectangle 35">
            <a:extLst>
              <a:ext uri="{FF2B5EF4-FFF2-40B4-BE49-F238E27FC236}">
                <a16:creationId xmlns:a16="http://schemas.microsoft.com/office/drawing/2014/main" id="{6BDF33AE-AA40-920A-4565-559B4B1F2BFF}"/>
              </a:ext>
            </a:extLst>
          </p:cNvPr>
          <p:cNvSpPr/>
          <p:nvPr/>
        </p:nvSpPr>
        <p:spPr>
          <a:xfrm>
            <a:off x="8466516" y="2821914"/>
            <a:ext cx="119463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pt-BR" sz="2400" b="1" dirty="0"/>
              <a:t>2020</a:t>
            </a:r>
          </a:p>
        </p:txBody>
      </p:sp>
      <p:sp>
        <p:nvSpPr>
          <p:cNvPr id="86" name="Rectangle 35">
            <a:extLst>
              <a:ext uri="{FF2B5EF4-FFF2-40B4-BE49-F238E27FC236}">
                <a16:creationId xmlns:a16="http://schemas.microsoft.com/office/drawing/2014/main" id="{A54A40C5-06FC-8C60-C188-7E2CC0561D88}"/>
              </a:ext>
            </a:extLst>
          </p:cNvPr>
          <p:cNvSpPr/>
          <p:nvPr/>
        </p:nvSpPr>
        <p:spPr>
          <a:xfrm>
            <a:off x="10026595" y="2825685"/>
            <a:ext cx="119463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pt-BR" sz="2400" b="1" dirty="0"/>
              <a:t>2022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3DE87F4-1428-E764-530E-D31650E7831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272059" y="6061883"/>
            <a:ext cx="1014413" cy="3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098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845FF79-0CE7-6B38-066A-E480B176A5F2}"/>
              </a:ext>
            </a:extLst>
          </p:cNvPr>
          <p:cNvSpPr txBox="1">
            <a:spLocks/>
          </p:cNvSpPr>
          <p:nvPr/>
        </p:nvSpPr>
        <p:spPr>
          <a:xfrm>
            <a:off x="616568" y="2025054"/>
            <a:ext cx="4647085" cy="10176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None/>
              <a:defRPr/>
            </a:pPr>
            <a:r>
              <a:rPr lang="en-US" sz="4800" dirty="0">
                <a:solidFill>
                  <a:srgbClr val="2686C7"/>
                </a:solidFill>
                <a:latin typeface="Axiforma Light" pitchFamily="2" charset="77"/>
              </a:rPr>
              <a:t>A</a:t>
            </a:r>
            <a:r>
              <a:rPr lang="en-US" sz="6400" dirty="0">
                <a:solidFill>
                  <a:srgbClr val="2686C7"/>
                </a:solidFill>
                <a:latin typeface="Axiforma Light" pitchFamily="2" charset="77"/>
              </a:rPr>
              <a:t> </a:t>
            </a:r>
            <a:r>
              <a:rPr lang="en-US" sz="5867" b="1" dirty="0">
                <a:solidFill>
                  <a:srgbClr val="2686C7"/>
                </a:solidFill>
                <a:latin typeface="Axiforma Heavy" pitchFamily="2" charset="77"/>
              </a:rPr>
              <a:t>GASMIG</a:t>
            </a:r>
            <a:endParaRPr lang="en-US" sz="6400" b="1" dirty="0">
              <a:solidFill>
                <a:srgbClr val="2686C7"/>
              </a:solidFill>
              <a:latin typeface="Axiforma Heavy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C48DB54-827B-B4F7-A510-6A195E017D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272059" y="6061883"/>
            <a:ext cx="1014413" cy="349224"/>
          </a:xfrm>
          <a:prstGeom prst="rect">
            <a:avLst/>
          </a:prstGeom>
        </p:spPr>
      </p:pic>
      <p:sp>
        <p:nvSpPr>
          <p:cNvPr id="9" name="TextBox 44">
            <a:extLst>
              <a:ext uri="{FF2B5EF4-FFF2-40B4-BE49-F238E27FC236}">
                <a16:creationId xmlns:a16="http://schemas.microsoft.com/office/drawing/2014/main" id="{5189E528-D8BD-6B2D-201B-B30819422D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559073" y="1178949"/>
            <a:ext cx="1970568" cy="1292662"/>
          </a:xfrm>
          <a:prstGeom prst="rect">
            <a:avLst/>
          </a:prstGeom>
          <a:noFill/>
          <a:ln>
            <a:noFill/>
          </a:ln>
        </p:spPr>
        <p:txBody>
          <a:bodyPr wrap="square" lIns="288000" tIns="0" rIns="0" bIns="0" rtlCol="0" anchor="ctr">
            <a:spAutoFit/>
          </a:bodyPr>
          <a:lstStyle/>
          <a:p>
            <a:pPr algn="ctr" defTabSz="1219170">
              <a:defRPr/>
            </a:pPr>
            <a:r>
              <a:rPr lang="en-US" sz="2400" b="1" dirty="0">
                <a:solidFill>
                  <a:srgbClr val="CE8A17"/>
                </a:solidFill>
                <a:latin typeface="Axiforma ExtraBold" pitchFamily="2" charset="77"/>
              </a:rPr>
              <a:t>+80 MIL </a:t>
            </a:r>
          </a:p>
          <a:p>
            <a:pPr algn="ctr" defTabSz="1219170">
              <a:defRPr/>
            </a:pP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clientes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residenciais</a:t>
            </a:r>
            <a:br>
              <a:rPr lang="en-US" sz="1867" dirty="0">
                <a:solidFill>
                  <a:srgbClr val="277AB5"/>
                </a:solidFill>
                <a:latin typeface="Axiforma" pitchFamily="2" charset="77"/>
              </a:rPr>
            </a:br>
            <a:r>
              <a:rPr lang="en-US" sz="2400" b="1" dirty="0">
                <a:solidFill>
                  <a:srgbClr val="CE8A17"/>
                </a:solidFill>
                <a:latin typeface="Axiforma ExtraBold" pitchFamily="2" charset="77"/>
              </a:rPr>
              <a:t>+100 </a:t>
            </a:r>
            <a:endParaRPr lang="en-US" sz="1867" b="1" dirty="0">
              <a:solidFill>
                <a:srgbClr val="CE8A17"/>
              </a:solidFill>
              <a:latin typeface="Axiforma ExtraBold" pitchFamily="2" charset="77"/>
            </a:endParaRPr>
          </a:p>
          <a:p>
            <a:pPr algn="ctr" defTabSz="1219170">
              <a:defRPr/>
            </a:pP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clientes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industriais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(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grande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porte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)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428C23D-061B-4F30-8D4C-605ED80D5A8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825061" y="1378722"/>
            <a:ext cx="1970568" cy="1292662"/>
          </a:xfrm>
          <a:prstGeom prst="rect">
            <a:avLst/>
          </a:prstGeom>
          <a:noFill/>
          <a:ln>
            <a:noFill/>
          </a:ln>
        </p:spPr>
        <p:txBody>
          <a:bodyPr wrap="square" lIns="288000" tIns="0" rIns="0" bIns="0" rtlCol="0" anchor="ctr">
            <a:spAutoFit/>
          </a:bodyPr>
          <a:lstStyle/>
          <a:p>
            <a:pPr algn="ctr" defTabSz="1219170">
              <a:defRPr/>
            </a:pPr>
            <a:r>
              <a:rPr lang="en-US" sz="2400" b="1" dirty="0">
                <a:solidFill>
                  <a:srgbClr val="2586C8"/>
                </a:solidFill>
                <a:latin typeface="Axiforma ExtraBold" pitchFamily="2" charset="77"/>
              </a:rPr>
              <a:t>46</a:t>
            </a:r>
          </a:p>
          <a:p>
            <a:pPr algn="ctr" defTabSz="1219170">
              <a:defRPr/>
            </a:pP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municípios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atendidos</a:t>
            </a:r>
            <a:br>
              <a:rPr lang="en-US" sz="1867" dirty="0">
                <a:solidFill>
                  <a:srgbClr val="277AB5"/>
                </a:solidFill>
                <a:latin typeface="Axiforma" pitchFamily="2" charset="77"/>
              </a:rPr>
            </a:br>
            <a:r>
              <a:rPr lang="en-US" sz="2400" b="1" dirty="0">
                <a:solidFill>
                  <a:srgbClr val="2586C8"/>
                </a:solidFill>
                <a:latin typeface="Axiforma ExtraBold" pitchFamily="2" charset="77"/>
              </a:rPr>
              <a:t>1.537 km</a:t>
            </a:r>
            <a:endParaRPr lang="en-US" sz="1867" b="1" dirty="0">
              <a:solidFill>
                <a:srgbClr val="2586C8"/>
              </a:solidFill>
              <a:latin typeface="Axiforma ExtraBold" pitchFamily="2" charset="77"/>
            </a:endParaRPr>
          </a:p>
          <a:p>
            <a:pPr algn="ctr" defTabSz="1219170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em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extensão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de </a:t>
            </a:r>
          </a:p>
          <a:p>
            <a:pPr algn="ctr" defTabSz="1219170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rede de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distribuição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Axiforma" pitchFamily="2" charset="77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3431A887-BF59-4F16-C678-3D134136AA9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89679" y="4539154"/>
            <a:ext cx="1970568" cy="1190198"/>
          </a:xfrm>
          <a:prstGeom prst="rect">
            <a:avLst/>
          </a:prstGeom>
          <a:noFill/>
          <a:ln>
            <a:noFill/>
          </a:ln>
        </p:spPr>
        <p:txBody>
          <a:bodyPr wrap="square" lIns="288000" tIns="0" rIns="0" bIns="0" rtlCol="0" anchor="ctr">
            <a:spAutoFit/>
          </a:bodyPr>
          <a:lstStyle/>
          <a:p>
            <a:pPr algn="ctr" defTabSz="1219170">
              <a:defRPr/>
            </a:pPr>
            <a:r>
              <a:rPr lang="en-US" sz="2667" b="1" dirty="0">
                <a:solidFill>
                  <a:srgbClr val="CE8A17"/>
                </a:solidFill>
                <a:latin typeface="Axiforma ExtraBold" pitchFamily="2" charset="77"/>
              </a:rPr>
              <a:t>+ 30</a:t>
            </a:r>
          </a:p>
          <a:p>
            <a:pPr algn="ctr" defTabSz="1219170">
              <a:defRPr/>
            </a:pPr>
            <a:r>
              <a:rPr lang="en-US" sz="2667" b="1" dirty="0">
                <a:solidFill>
                  <a:srgbClr val="CE8A17"/>
                </a:solidFill>
                <a:latin typeface="Axiforma ExtraBold" pitchFamily="2" charset="77"/>
              </a:rPr>
              <a:t> ANOS</a:t>
            </a:r>
          </a:p>
          <a:p>
            <a:pPr algn="ctr" defTabSz="1219170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de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prazo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de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concessão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</a:t>
            </a:r>
          </a:p>
          <a:p>
            <a:pPr algn="ctr" defTabSz="1219170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(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até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2053)</a:t>
            </a:r>
          </a:p>
        </p:txBody>
      </p:sp>
      <p:sp>
        <p:nvSpPr>
          <p:cNvPr id="17" name="TextBox 44">
            <a:extLst>
              <a:ext uri="{FF2B5EF4-FFF2-40B4-BE49-F238E27FC236}">
                <a16:creationId xmlns:a16="http://schemas.microsoft.com/office/drawing/2014/main" id="{CE40957E-F24A-0931-73E7-31A00A30D7E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58088" y="4104466"/>
            <a:ext cx="2108915" cy="1251561"/>
          </a:xfrm>
          <a:prstGeom prst="rect">
            <a:avLst/>
          </a:prstGeom>
          <a:noFill/>
          <a:ln>
            <a:noFill/>
          </a:ln>
        </p:spPr>
        <p:txBody>
          <a:bodyPr wrap="square" lIns="288000" tIns="0" rIns="0" bIns="0" rtlCol="0" anchor="ctr">
            <a:spAutoFit/>
          </a:bodyPr>
          <a:lstStyle/>
          <a:p>
            <a:pPr algn="ctr" defTabSz="1219170">
              <a:defRPr/>
            </a:pPr>
            <a:r>
              <a:rPr lang="en-US" sz="2400" b="1" dirty="0">
                <a:solidFill>
                  <a:srgbClr val="2586C8"/>
                </a:solidFill>
                <a:latin typeface="Axiforma ExtraBold" pitchFamily="2" charset="77"/>
              </a:rPr>
              <a:t>+ 1 BI m</a:t>
            </a:r>
            <a:r>
              <a:rPr lang="en-US" sz="2400" b="1" baseline="30000" dirty="0">
                <a:solidFill>
                  <a:srgbClr val="2586C8"/>
                </a:solidFill>
                <a:latin typeface="Axiforma ExtraBold" pitchFamily="2" charset="77"/>
              </a:rPr>
              <a:t>3</a:t>
            </a:r>
          </a:p>
          <a:p>
            <a:pPr algn="ctr" defTabSz="1219170">
              <a:defRPr/>
            </a:pP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vendidos</a:t>
            </a:r>
            <a:br>
              <a:rPr lang="en-US" sz="1867" dirty="0">
                <a:solidFill>
                  <a:srgbClr val="277AB5"/>
                </a:solidFill>
                <a:latin typeface="Axiforma" pitchFamily="2" charset="77"/>
              </a:rPr>
            </a:br>
            <a:r>
              <a:rPr lang="en-US" sz="2133" b="1" dirty="0">
                <a:solidFill>
                  <a:srgbClr val="2586C8"/>
                </a:solidFill>
                <a:latin typeface="Axiforma ExtraBold" pitchFamily="2" charset="77"/>
              </a:rPr>
              <a:t>+ 87 </a:t>
            </a:r>
            <a:r>
              <a:rPr lang="en-US" sz="1467" b="1" dirty="0" err="1">
                <a:solidFill>
                  <a:srgbClr val="2586C8"/>
                </a:solidFill>
                <a:latin typeface="Axiforma ExtraBold" pitchFamily="2" charset="77"/>
              </a:rPr>
              <a:t>Milhões</a:t>
            </a:r>
            <a:r>
              <a:rPr lang="en-US" sz="1467" b="1" dirty="0">
                <a:solidFill>
                  <a:srgbClr val="2586C8"/>
                </a:solidFill>
                <a:latin typeface="Axiforma ExtraBold" pitchFamily="2" charset="77"/>
              </a:rPr>
              <a:t> de m</a:t>
            </a:r>
            <a:r>
              <a:rPr lang="en-US" sz="1467" b="1" baseline="30000" dirty="0">
                <a:solidFill>
                  <a:srgbClr val="2586C8"/>
                </a:solidFill>
                <a:latin typeface="Axiforma ExtraBold" pitchFamily="2" charset="77"/>
              </a:rPr>
              <a:t>3</a:t>
            </a:r>
            <a:endParaRPr lang="en-US" sz="1400" b="1" baseline="30000" dirty="0">
              <a:solidFill>
                <a:srgbClr val="2586C8"/>
              </a:solidFill>
              <a:latin typeface="Axiforma ExtraBold" pitchFamily="2" charset="77"/>
            </a:endParaRPr>
          </a:p>
          <a:p>
            <a:pPr algn="ctr" defTabSz="1219170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d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istribuídos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Axiforma" pitchFamily="2" charset="77"/>
            </a:endParaRPr>
          </a:p>
          <a:p>
            <a:pPr algn="ctr" defTabSz="1219170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(mercado livre)</a:t>
            </a:r>
          </a:p>
        </p:txBody>
      </p:sp>
      <p:sp>
        <p:nvSpPr>
          <p:cNvPr id="18" name="TextBox 44">
            <a:extLst>
              <a:ext uri="{FF2B5EF4-FFF2-40B4-BE49-F238E27FC236}">
                <a16:creationId xmlns:a16="http://schemas.microsoft.com/office/drawing/2014/main" id="{1A58183E-5B35-CA00-AFCA-A0839E8831B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80265" y="4361486"/>
            <a:ext cx="2363076" cy="1661993"/>
          </a:xfrm>
          <a:prstGeom prst="rect">
            <a:avLst/>
          </a:prstGeom>
          <a:noFill/>
          <a:ln>
            <a:noFill/>
          </a:ln>
        </p:spPr>
        <p:txBody>
          <a:bodyPr wrap="square" lIns="288000" tIns="0" rIns="0" bIns="0" rtlCol="0" anchor="ctr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srgbClr val="CE8A17"/>
                </a:solidFill>
                <a:latin typeface="Axiforma ExtraBold" pitchFamily="2" charset="77"/>
              </a:rPr>
              <a:t>R$ 3,7B</a:t>
            </a:r>
          </a:p>
          <a:p>
            <a:pPr algn="ctr" defTabSz="1219170">
              <a:defRPr/>
            </a:pPr>
            <a:r>
              <a:rPr lang="en-US" sz="1067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de </a:t>
            </a:r>
            <a:r>
              <a:rPr lang="en-US" sz="1067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receita</a:t>
            </a:r>
            <a:r>
              <a:rPr lang="en-US" sz="1067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</a:t>
            </a:r>
            <a:r>
              <a:rPr lang="en-US" sz="1067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líquida</a:t>
            </a:r>
            <a:br>
              <a:rPr lang="en-US" sz="1867" dirty="0">
                <a:solidFill>
                  <a:srgbClr val="277AB5"/>
                </a:solidFill>
                <a:latin typeface="Axiforma" pitchFamily="2" charset="77"/>
              </a:rPr>
            </a:br>
            <a:r>
              <a:rPr lang="en-US" sz="2133" b="1" dirty="0">
                <a:solidFill>
                  <a:srgbClr val="CE8A17"/>
                </a:solidFill>
                <a:latin typeface="Axiforma ExtraBold" pitchFamily="2" charset="77"/>
              </a:rPr>
              <a:t>R$ 778M</a:t>
            </a:r>
          </a:p>
          <a:p>
            <a:pPr algn="ctr" defTabSz="1219170">
              <a:defRPr/>
            </a:pPr>
            <a:r>
              <a:rPr lang="en-US" sz="1067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de EBITDA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CE8A17"/>
                </a:solidFill>
                <a:latin typeface="Axiforma ExtraBold" pitchFamily="2" charset="77"/>
              </a:rPr>
              <a:t>R$ 478M</a:t>
            </a:r>
          </a:p>
          <a:p>
            <a:pPr algn="ctr" defTabSz="1219170">
              <a:defRPr/>
            </a:pPr>
            <a:r>
              <a:rPr lang="en-US" sz="1067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de </a:t>
            </a:r>
            <a:r>
              <a:rPr lang="en-US" sz="1067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lucro</a:t>
            </a:r>
            <a:r>
              <a:rPr lang="en-US" sz="1067" dirty="0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 </a:t>
            </a:r>
            <a:r>
              <a:rPr lang="en-US" sz="1067" dirty="0" err="1">
                <a:solidFill>
                  <a:prstClr val="white">
                    <a:lumMod val="50000"/>
                  </a:prstClr>
                </a:solidFill>
                <a:latin typeface="Axiforma" pitchFamily="2" charset="77"/>
              </a:rPr>
              <a:t>líquido</a:t>
            </a:r>
            <a:endParaRPr lang="en-US" sz="1067" dirty="0">
              <a:solidFill>
                <a:prstClr val="white">
                  <a:lumMod val="50000"/>
                </a:prstClr>
              </a:solidFill>
              <a:latin typeface="Axiforma" pitchFamily="2" charset="77"/>
            </a:endParaRPr>
          </a:p>
          <a:p>
            <a:pPr algn="ctr" defTabSz="1219170">
              <a:defRPr/>
            </a:pPr>
            <a:endParaRPr lang="en-US" sz="1200" dirty="0">
              <a:solidFill>
                <a:prstClr val="white">
                  <a:lumMod val="50000"/>
                </a:prstClr>
              </a:solidFill>
              <a:latin typeface="Axiforma" pitchFamily="2" charset="77"/>
            </a:endParaRPr>
          </a:p>
        </p:txBody>
      </p:sp>
      <p:sp>
        <p:nvSpPr>
          <p:cNvPr id="20" name="Espaço Reservado para Texto 12">
            <a:extLst>
              <a:ext uri="{FF2B5EF4-FFF2-40B4-BE49-F238E27FC236}">
                <a16:creationId xmlns:a16="http://schemas.microsoft.com/office/drawing/2014/main" id="{14340BE3-B010-B03E-2028-F269BCBC66CD}"/>
              </a:ext>
            </a:extLst>
          </p:cNvPr>
          <p:cNvSpPr txBox="1">
            <a:spLocks/>
          </p:cNvSpPr>
          <p:nvPr/>
        </p:nvSpPr>
        <p:spPr>
          <a:xfrm rot="16200000">
            <a:off x="10447645" y="3156902"/>
            <a:ext cx="3333347" cy="67010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  <a:ea typeface="Yu Gothic Light" panose="020B03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pt-BR" sz="1067" dirty="0">
                <a:solidFill>
                  <a:prstClr val="white"/>
                </a:solidFill>
                <a:latin typeface="Axiforma Book" pitchFamily="2" charset="77"/>
              </a:rPr>
              <a:t>Fonte: Demonstrações Financeiras de 2022</a:t>
            </a:r>
          </a:p>
          <a:p>
            <a:pPr defTabSz="1219170">
              <a:spcBef>
                <a:spcPts val="1333"/>
              </a:spcBef>
              <a:defRPr/>
            </a:pPr>
            <a:endParaRPr lang="pt-BR" sz="1333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4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BE40545-4D35-39E8-48A4-6E0D775337CE}"/>
              </a:ext>
            </a:extLst>
          </p:cNvPr>
          <p:cNvSpPr txBox="1">
            <a:spLocks/>
          </p:cNvSpPr>
          <p:nvPr/>
        </p:nvSpPr>
        <p:spPr>
          <a:xfrm>
            <a:off x="929866" y="158566"/>
            <a:ext cx="9208745" cy="6161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None/>
            </a:pPr>
            <a:r>
              <a:rPr lang="pt-BR" sz="3733" b="1" dirty="0">
                <a:solidFill>
                  <a:srgbClr val="2686C7"/>
                </a:solidFill>
                <a:latin typeface="Axiforma Heavy" pitchFamily="2" charset="77"/>
              </a:rPr>
              <a:t>Ampla carteira de clientes em Minas Gerais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2DA2B49-3CA3-7B09-8E90-7169C8BECC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272059" y="6061883"/>
            <a:ext cx="1014413" cy="349224"/>
          </a:xfrm>
          <a:prstGeom prst="rect">
            <a:avLst/>
          </a:prstGeom>
        </p:spPr>
      </p:pic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E5E58896-7420-8570-B601-337DB68FEF60}"/>
              </a:ext>
            </a:extLst>
          </p:cNvPr>
          <p:cNvSpPr txBox="1">
            <a:spLocks/>
          </p:cNvSpPr>
          <p:nvPr/>
        </p:nvSpPr>
        <p:spPr>
          <a:xfrm>
            <a:off x="1006944" y="760412"/>
            <a:ext cx="9685179" cy="306595"/>
          </a:xfrm>
          <a:prstGeom prst="rect">
            <a:avLst/>
          </a:prstGeom>
        </p:spPr>
        <p:txBody>
          <a:bodyPr vert="horz" lIns="0" tIns="10800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414141"/>
                </a:solidFill>
                <a:latin typeface="Bradesco Sans" panose="00000500000000000000" pitchFamily="2" charset="0"/>
                <a:ea typeface="Yu Gothic Light" panose="020B03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Yu Gothic Light" panose="020B0300000000000000" pitchFamily="34" charset="-128"/>
                <a:cs typeface="+mn-cs"/>
              </a:rPr>
              <a:t>Presença estratégica em todo o Estado de Minas Gerais e aproximadamente 30 anos restantes de concessão</a:t>
            </a:r>
          </a:p>
        </p:txBody>
      </p:sp>
      <p:sp>
        <p:nvSpPr>
          <p:cNvPr id="106" name="Espaço Reservado para Texto 12">
            <a:extLst>
              <a:ext uri="{FF2B5EF4-FFF2-40B4-BE49-F238E27FC236}">
                <a16:creationId xmlns:a16="http://schemas.microsoft.com/office/drawing/2014/main" id="{B4643C6E-44C3-1283-FDAB-AC4D566D8CE6}"/>
              </a:ext>
            </a:extLst>
          </p:cNvPr>
          <p:cNvSpPr txBox="1">
            <a:spLocks/>
          </p:cNvSpPr>
          <p:nvPr/>
        </p:nvSpPr>
        <p:spPr>
          <a:xfrm>
            <a:off x="802428" y="6421629"/>
            <a:ext cx="9502588" cy="32207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Bradesco Sans" panose="00000500000000000000" pitchFamily="2" charset="0"/>
                <a:ea typeface="Yu Gothic Light" panose="020B03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Bradesco Sans" panose="00000500000000000000" pitchFamily="2" charset="0"/>
                <a:ea typeface="Yu Gothic Light" panose="020B0300000000000000" pitchFamily="34" charset="-128"/>
                <a:cs typeface="+mn-cs"/>
              </a:rPr>
              <a:t>Fonte: Demonstrações Financeiras de 2022</a:t>
            </a:r>
          </a:p>
        </p:txBody>
      </p:sp>
      <p:sp>
        <p:nvSpPr>
          <p:cNvPr id="988" name="Text Placeholder 2">
            <a:extLst>
              <a:ext uri="{FF2B5EF4-FFF2-40B4-BE49-F238E27FC236}">
                <a16:creationId xmlns:a16="http://schemas.microsoft.com/office/drawing/2014/main" id="{B983A0EA-C5CD-2838-0D07-9168BA753DDB}"/>
              </a:ext>
            </a:extLst>
          </p:cNvPr>
          <p:cNvSpPr txBox="1">
            <a:spLocks/>
          </p:cNvSpPr>
          <p:nvPr/>
        </p:nvSpPr>
        <p:spPr>
          <a:xfrm>
            <a:off x="605598" y="1489579"/>
            <a:ext cx="2725350" cy="217096"/>
          </a:xfrm>
          <a:prstGeom prst="rect">
            <a:avLst/>
          </a:prstGeom>
        </p:spPr>
        <p:txBody>
          <a:bodyPr wrap="square"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Bradesco Sans" panose="00000500000000000000" pitchFamily="2" charset="0"/>
                <a:ea typeface="+mn-ea"/>
                <a:cs typeface="Calibri" panose="020F0502020204030204" pitchFamily="34" charset="0"/>
              </a:rPr>
              <a:t>Carteira de clientes - 2022</a:t>
            </a:r>
          </a:p>
        </p:txBody>
      </p:sp>
      <p:sp>
        <p:nvSpPr>
          <p:cNvPr id="989" name="Text Placeholder 2">
            <a:extLst>
              <a:ext uri="{FF2B5EF4-FFF2-40B4-BE49-F238E27FC236}">
                <a16:creationId xmlns:a16="http://schemas.microsoft.com/office/drawing/2014/main" id="{675A4C14-5F26-02FE-72B3-07955A87E613}"/>
              </a:ext>
            </a:extLst>
          </p:cNvPr>
          <p:cNvSpPr txBox="1">
            <a:spLocks/>
          </p:cNvSpPr>
          <p:nvPr/>
        </p:nvSpPr>
        <p:spPr>
          <a:xfrm>
            <a:off x="992754" y="1926747"/>
            <a:ext cx="2593098" cy="1938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1400" b="1" dirty="0">
                <a:solidFill>
                  <a:srgbClr val="ED9D1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101</a:t>
            </a:r>
            <a:r>
              <a:rPr lang="pt-BR" sz="1000" dirty="0">
                <a:solidFill>
                  <a:srgbClr val="59595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clientes industriais (grande porte)</a:t>
            </a:r>
            <a:endParaRPr kumimoji="0" lang="pt-BR" sz="1000" i="0" u="none" strike="noStrike" kern="1200" cap="none" spc="0" normalizeH="0" baseline="0" dirty="0">
              <a:ln>
                <a:noFill/>
              </a:ln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990" name="Text Placeholder 2">
            <a:extLst>
              <a:ext uri="{FF2B5EF4-FFF2-40B4-BE49-F238E27FC236}">
                <a16:creationId xmlns:a16="http://schemas.microsoft.com/office/drawing/2014/main" id="{DC854651-4BCE-1056-AF5D-67BC2575503F}"/>
              </a:ext>
            </a:extLst>
          </p:cNvPr>
          <p:cNvSpPr txBox="1">
            <a:spLocks/>
          </p:cNvSpPr>
          <p:nvPr/>
        </p:nvSpPr>
        <p:spPr>
          <a:xfrm>
            <a:off x="1006944" y="2896184"/>
            <a:ext cx="2593098" cy="3323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1400" b="1" dirty="0">
                <a:solidFill>
                  <a:srgbClr val="ED9D1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1.201</a:t>
            </a:r>
            <a:r>
              <a:rPr lang="pt-BR" sz="1000" dirty="0">
                <a:solidFill>
                  <a:srgbClr val="59595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pequenas indústrias e estabelecimentos comerciais de serviços</a:t>
            </a:r>
            <a:endParaRPr kumimoji="0" lang="pt-BR" sz="1000" i="0" u="none" strike="noStrike" kern="1200" cap="none" spc="0" normalizeH="0" baseline="0" dirty="0">
              <a:ln>
                <a:noFill/>
              </a:ln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991" name="Text Placeholder 2">
            <a:extLst>
              <a:ext uri="{FF2B5EF4-FFF2-40B4-BE49-F238E27FC236}">
                <a16:creationId xmlns:a16="http://schemas.microsoft.com/office/drawing/2014/main" id="{C8A847AC-2B1D-B914-5FDB-24C115AB430A}"/>
              </a:ext>
            </a:extLst>
          </p:cNvPr>
          <p:cNvSpPr txBox="1">
            <a:spLocks/>
          </p:cNvSpPr>
          <p:nvPr/>
        </p:nvSpPr>
        <p:spPr>
          <a:xfrm>
            <a:off x="992754" y="5151369"/>
            <a:ext cx="2593098" cy="3323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1400" b="1" dirty="0">
                <a:solidFill>
                  <a:srgbClr val="ED9D1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2</a:t>
            </a:r>
            <a:r>
              <a:rPr lang="pt-BR" sz="1000" dirty="0">
                <a:solidFill>
                  <a:srgbClr val="59595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distribuidores de gás natural comprimido veicular</a:t>
            </a:r>
            <a:endParaRPr kumimoji="0" lang="pt-BR" sz="1000" i="0" u="none" strike="noStrike" kern="1200" cap="none" spc="0" normalizeH="0" baseline="0" dirty="0">
              <a:ln>
                <a:noFill/>
              </a:ln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992" name="Text Placeholder 2">
            <a:extLst>
              <a:ext uri="{FF2B5EF4-FFF2-40B4-BE49-F238E27FC236}">
                <a16:creationId xmlns:a16="http://schemas.microsoft.com/office/drawing/2014/main" id="{D3E4FED6-354F-5207-DFC5-5EF4BF2A91B2}"/>
              </a:ext>
            </a:extLst>
          </p:cNvPr>
          <p:cNvSpPr txBox="1">
            <a:spLocks/>
          </p:cNvSpPr>
          <p:nvPr/>
        </p:nvSpPr>
        <p:spPr>
          <a:xfrm>
            <a:off x="1022698" y="2431424"/>
            <a:ext cx="2655625" cy="1938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1400" b="1" dirty="0">
                <a:solidFill>
                  <a:srgbClr val="ED9D1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62</a:t>
            </a:r>
            <a:r>
              <a:rPr lang="pt-BR" sz="1000" dirty="0">
                <a:solidFill>
                  <a:srgbClr val="59595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postos de revenda de gás natural veicular</a:t>
            </a:r>
            <a:endParaRPr kumimoji="0" lang="pt-BR" sz="1000" i="0" u="none" strike="noStrike" kern="1200" cap="none" spc="0" normalizeH="0" baseline="0" dirty="0">
              <a:ln>
                <a:noFill/>
              </a:ln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993" name="Text Placeholder 2">
            <a:extLst>
              <a:ext uri="{FF2B5EF4-FFF2-40B4-BE49-F238E27FC236}">
                <a16:creationId xmlns:a16="http://schemas.microsoft.com/office/drawing/2014/main" id="{F6234742-CFED-0901-5920-C5851DFDCACC}"/>
              </a:ext>
            </a:extLst>
          </p:cNvPr>
          <p:cNvSpPr txBox="1">
            <a:spLocks/>
          </p:cNvSpPr>
          <p:nvPr/>
        </p:nvSpPr>
        <p:spPr>
          <a:xfrm>
            <a:off x="992754" y="3573595"/>
            <a:ext cx="1974381" cy="3323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1400" b="1" dirty="0">
                <a:solidFill>
                  <a:srgbClr val="ED9D1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7</a:t>
            </a:r>
            <a:r>
              <a:rPr lang="pt-BR" sz="1000" dirty="0">
                <a:solidFill>
                  <a:srgbClr val="59595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empresas de cogeração, geração e climatização</a:t>
            </a:r>
            <a:endParaRPr kumimoji="0" lang="pt-BR" sz="1000" i="0" u="none" strike="noStrike" kern="1200" cap="none" spc="0" normalizeH="0" baseline="0" dirty="0">
              <a:ln>
                <a:noFill/>
              </a:ln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994" name="Text Placeholder 2">
            <a:extLst>
              <a:ext uri="{FF2B5EF4-FFF2-40B4-BE49-F238E27FC236}">
                <a16:creationId xmlns:a16="http://schemas.microsoft.com/office/drawing/2014/main" id="{DFBD4111-7CA0-B4EA-C81C-F14369095273}"/>
              </a:ext>
            </a:extLst>
          </p:cNvPr>
          <p:cNvSpPr txBox="1">
            <a:spLocks/>
          </p:cNvSpPr>
          <p:nvPr/>
        </p:nvSpPr>
        <p:spPr>
          <a:xfrm>
            <a:off x="992754" y="4219069"/>
            <a:ext cx="2593098" cy="1938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1400" b="1" dirty="0">
                <a:solidFill>
                  <a:srgbClr val="ED9D1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81.204</a:t>
            </a:r>
            <a:r>
              <a:rPr lang="pt-BR" sz="1000" dirty="0">
                <a:solidFill>
                  <a:srgbClr val="59595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clientes  residenciais</a:t>
            </a:r>
            <a:endParaRPr kumimoji="0" lang="pt-BR" sz="1000" i="0" u="none" strike="noStrike" kern="1200" cap="none" spc="0" normalizeH="0" baseline="0" dirty="0">
              <a:ln>
                <a:noFill/>
              </a:ln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995" name="Text Placeholder 2">
            <a:extLst>
              <a:ext uri="{FF2B5EF4-FFF2-40B4-BE49-F238E27FC236}">
                <a16:creationId xmlns:a16="http://schemas.microsoft.com/office/drawing/2014/main" id="{D452A3AF-2681-DC0D-E36F-A7C8958F8A6C}"/>
              </a:ext>
            </a:extLst>
          </p:cNvPr>
          <p:cNvSpPr txBox="1">
            <a:spLocks/>
          </p:cNvSpPr>
          <p:nvPr/>
        </p:nvSpPr>
        <p:spPr>
          <a:xfrm>
            <a:off x="992754" y="4672779"/>
            <a:ext cx="2593098" cy="3323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1400" b="1" dirty="0">
                <a:solidFill>
                  <a:srgbClr val="ED9D1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5</a:t>
            </a:r>
            <a:r>
              <a:rPr lang="pt-BR" sz="1000" dirty="0">
                <a:solidFill>
                  <a:srgbClr val="59595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distribuidores de gás natural comprimido industrial</a:t>
            </a:r>
            <a:endParaRPr kumimoji="0" lang="pt-BR" sz="1000" i="0" u="none" strike="noStrike" kern="1200" cap="none" spc="0" normalizeH="0" baseline="0" dirty="0">
              <a:ln>
                <a:noFill/>
              </a:ln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996" name="Picture 2" descr="Factory ">
            <a:extLst>
              <a:ext uri="{FF2B5EF4-FFF2-40B4-BE49-F238E27FC236}">
                <a16:creationId xmlns:a16="http://schemas.microsoft.com/office/drawing/2014/main" id="{73A4F3D6-F0FF-ED60-6ED3-04A4CC0B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3" y="1843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7" name="Picture 6" descr="Home ">
            <a:extLst>
              <a:ext uri="{FF2B5EF4-FFF2-40B4-BE49-F238E27FC236}">
                <a16:creationId xmlns:a16="http://schemas.microsoft.com/office/drawing/2014/main" id="{486BE195-EE10-9062-D600-0A48A474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21" y="410674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" name="Picture 14" descr="Valve ">
            <a:extLst>
              <a:ext uri="{FF2B5EF4-FFF2-40B4-BE49-F238E27FC236}">
                <a16:creationId xmlns:a16="http://schemas.microsoft.com/office/drawing/2014/main" id="{6CC70E17-9DA4-2B06-234F-9897ED8D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3" y="465897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" name="Picture 18" descr="Store ">
            <a:extLst>
              <a:ext uri="{FF2B5EF4-FFF2-40B4-BE49-F238E27FC236}">
                <a16:creationId xmlns:a16="http://schemas.microsoft.com/office/drawing/2014/main" id="{09DF642E-77C0-F05E-9DC1-AA83C6D1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91" y="289283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0" name="Picture 20" descr="Office ">
            <a:extLst>
              <a:ext uri="{FF2B5EF4-FFF2-40B4-BE49-F238E27FC236}">
                <a16:creationId xmlns:a16="http://schemas.microsoft.com/office/drawing/2014/main" id="{12E37E5D-BC04-9DDB-82E8-845236A5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91" y="351105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1" name="Text Placeholder 2">
            <a:extLst>
              <a:ext uri="{FF2B5EF4-FFF2-40B4-BE49-F238E27FC236}">
                <a16:creationId xmlns:a16="http://schemas.microsoft.com/office/drawing/2014/main" id="{85539F10-9B73-4938-CF23-92985B600FF3}"/>
              </a:ext>
            </a:extLst>
          </p:cNvPr>
          <p:cNvSpPr txBox="1">
            <a:spLocks/>
          </p:cNvSpPr>
          <p:nvPr/>
        </p:nvSpPr>
        <p:spPr>
          <a:xfrm>
            <a:off x="7736301" y="6113549"/>
            <a:ext cx="3454291" cy="2492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1400">
                <a:cs typeface="Calibri" panose="020F0502020204030204" pitchFamily="34" charset="0"/>
              </a:rPr>
              <a:t>Presente em </a:t>
            </a:r>
            <a:r>
              <a:rPr lang="pt-BR" sz="1800" b="1">
                <a:solidFill>
                  <a:srgbClr val="007ECF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46</a:t>
            </a:r>
            <a:r>
              <a:rPr lang="pt-BR" sz="1400">
                <a:solidFill>
                  <a:srgbClr val="59595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400">
                <a:cs typeface="Calibri" panose="020F0502020204030204" pitchFamily="34" charset="0"/>
              </a:rPr>
              <a:t>municípios</a:t>
            </a:r>
            <a:endParaRPr lang="pt-BR" sz="1400" baseline="30000">
              <a:cs typeface="Calibri" panose="020F0502020204030204" pitchFamily="34" charset="0"/>
            </a:endParaRPr>
          </a:p>
        </p:txBody>
      </p:sp>
      <p:sp>
        <p:nvSpPr>
          <p:cNvPr id="1002" name="Text Placeholder 2">
            <a:extLst>
              <a:ext uri="{FF2B5EF4-FFF2-40B4-BE49-F238E27FC236}">
                <a16:creationId xmlns:a16="http://schemas.microsoft.com/office/drawing/2014/main" id="{9C6CE1F5-AAAF-F293-5D75-4B8A9E9869E3}"/>
              </a:ext>
            </a:extLst>
          </p:cNvPr>
          <p:cNvSpPr txBox="1">
            <a:spLocks/>
          </p:cNvSpPr>
          <p:nvPr/>
        </p:nvSpPr>
        <p:spPr>
          <a:xfrm>
            <a:off x="9059195" y="1451481"/>
            <a:ext cx="2917572" cy="492267"/>
          </a:xfrm>
          <a:prstGeom prst="rect">
            <a:avLst/>
          </a:prstGeom>
        </p:spPr>
        <p:txBody>
          <a:bodyPr wrap="square"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Bradesco Sans" panose="00000500000000000000" pitchFamily="2" charset="0"/>
                <a:ea typeface="+mn-ea"/>
                <a:cs typeface="Calibri" panose="020F0502020204030204" pitchFamily="34" charset="0"/>
              </a:rPr>
              <a:t>Composição da receita bruta - 2022</a:t>
            </a:r>
          </a:p>
        </p:txBody>
      </p:sp>
      <p:sp>
        <p:nvSpPr>
          <p:cNvPr id="1003" name="Text Placeholder 2">
            <a:extLst>
              <a:ext uri="{FF2B5EF4-FFF2-40B4-BE49-F238E27FC236}">
                <a16:creationId xmlns:a16="http://schemas.microsoft.com/office/drawing/2014/main" id="{2B5604B9-132F-6E16-2282-88D0D7075441}"/>
              </a:ext>
            </a:extLst>
          </p:cNvPr>
          <p:cNvSpPr txBox="1">
            <a:spLocks/>
          </p:cNvSpPr>
          <p:nvPr/>
        </p:nvSpPr>
        <p:spPr>
          <a:xfrm>
            <a:off x="9535059" y="3509615"/>
            <a:ext cx="2120773" cy="97086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2000" b="1" dirty="0">
                <a:solidFill>
                  <a:srgbClr val="23366C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90,1%</a:t>
            </a:r>
            <a:r>
              <a:rPr lang="pt-BR" sz="1500" dirty="0">
                <a:solidFill>
                  <a:srgbClr val="59595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de clientes industriais</a:t>
            </a:r>
          </a:p>
        </p:txBody>
      </p:sp>
      <p:pic>
        <p:nvPicPr>
          <p:cNvPr id="1004" name="Picture 2" descr="Factory ">
            <a:extLst>
              <a:ext uri="{FF2B5EF4-FFF2-40B4-BE49-F238E27FC236}">
                <a16:creationId xmlns:a16="http://schemas.microsoft.com/office/drawing/2014/main" id="{7231299C-5269-5007-9BF9-4EF4C9D8F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2137" y="4133577"/>
            <a:ext cx="297521" cy="2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5" name="Text Placeholder 2">
            <a:extLst>
              <a:ext uri="{FF2B5EF4-FFF2-40B4-BE49-F238E27FC236}">
                <a16:creationId xmlns:a16="http://schemas.microsoft.com/office/drawing/2014/main" id="{40181238-190D-B406-DABB-2908A2E40177}"/>
              </a:ext>
            </a:extLst>
          </p:cNvPr>
          <p:cNvSpPr txBox="1">
            <a:spLocks/>
          </p:cNvSpPr>
          <p:nvPr/>
        </p:nvSpPr>
        <p:spPr>
          <a:xfrm>
            <a:off x="9535059" y="5069675"/>
            <a:ext cx="1986121" cy="97086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1,9%</a:t>
            </a: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de clientes residenciais</a:t>
            </a:r>
          </a:p>
        </p:txBody>
      </p:sp>
      <p:pic>
        <p:nvPicPr>
          <p:cNvPr id="1006" name="Picture 6" descr="Home ">
            <a:extLst>
              <a:ext uri="{FF2B5EF4-FFF2-40B4-BE49-F238E27FC236}">
                <a16:creationId xmlns:a16="http://schemas.microsoft.com/office/drawing/2014/main" id="{CCF85F95-9C83-6D31-D53F-123464541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7300" y="4969458"/>
            <a:ext cx="297521" cy="2975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07" name="Text Placeholder 2">
            <a:extLst>
              <a:ext uri="{FF2B5EF4-FFF2-40B4-BE49-F238E27FC236}">
                <a16:creationId xmlns:a16="http://schemas.microsoft.com/office/drawing/2014/main" id="{9A799E88-2D38-A659-D138-7E6130B87EEB}"/>
              </a:ext>
            </a:extLst>
          </p:cNvPr>
          <p:cNvSpPr txBox="1">
            <a:spLocks/>
          </p:cNvSpPr>
          <p:nvPr/>
        </p:nvSpPr>
        <p:spPr>
          <a:xfrm>
            <a:off x="9535059" y="5475284"/>
            <a:ext cx="1772921" cy="145629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2000" b="1" dirty="0">
                <a:solidFill>
                  <a:srgbClr val="ED9D1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1,1%</a:t>
            </a:r>
            <a:r>
              <a:rPr lang="pt-BR" sz="1500" dirty="0">
                <a:solidFill>
                  <a:srgbClr val="ED9D19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de cogeração</a:t>
            </a:r>
          </a:p>
        </p:txBody>
      </p:sp>
      <p:pic>
        <p:nvPicPr>
          <p:cNvPr id="1008" name="Picture 20" descr="Office ">
            <a:extLst>
              <a:ext uri="{FF2B5EF4-FFF2-40B4-BE49-F238E27FC236}">
                <a16:creationId xmlns:a16="http://schemas.microsoft.com/office/drawing/2014/main" id="{6DFC007E-67E9-523A-BB3E-292D3447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7300" y="5404266"/>
            <a:ext cx="297521" cy="2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9" name="Text Placeholder 2">
            <a:extLst>
              <a:ext uri="{FF2B5EF4-FFF2-40B4-BE49-F238E27FC236}">
                <a16:creationId xmlns:a16="http://schemas.microsoft.com/office/drawing/2014/main" id="{75718E9F-2C59-4FF8-2FAD-A5316BDC0626}"/>
              </a:ext>
            </a:extLst>
          </p:cNvPr>
          <p:cNvSpPr txBox="1">
            <a:spLocks/>
          </p:cNvSpPr>
          <p:nvPr/>
        </p:nvSpPr>
        <p:spPr>
          <a:xfrm>
            <a:off x="9535059" y="4696325"/>
            <a:ext cx="2140009" cy="97086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2000" b="1" dirty="0">
                <a:solidFill>
                  <a:srgbClr val="00CCF2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2,3%</a:t>
            </a:r>
            <a:r>
              <a:rPr lang="pt-BR" sz="1500" dirty="0">
                <a:solidFill>
                  <a:srgbClr val="00CCF2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de clientes comerciais</a:t>
            </a:r>
          </a:p>
        </p:txBody>
      </p:sp>
      <p:pic>
        <p:nvPicPr>
          <p:cNvPr id="1010" name="Picture 18" descr="Store ">
            <a:extLst>
              <a:ext uri="{FF2B5EF4-FFF2-40B4-BE49-F238E27FC236}">
                <a16:creationId xmlns:a16="http://schemas.microsoft.com/office/drawing/2014/main" id="{23E2A831-6EAC-F70A-B64E-1E43B3EE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7300" y="4599920"/>
            <a:ext cx="297521" cy="2975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11" name="Text Placeholder 2">
            <a:extLst>
              <a:ext uri="{FF2B5EF4-FFF2-40B4-BE49-F238E27FC236}">
                <a16:creationId xmlns:a16="http://schemas.microsoft.com/office/drawing/2014/main" id="{CE78BF29-5EFA-0478-D9B9-DD7C8DEE325A}"/>
              </a:ext>
            </a:extLst>
          </p:cNvPr>
          <p:cNvSpPr txBox="1">
            <a:spLocks/>
          </p:cNvSpPr>
          <p:nvPr/>
        </p:nvSpPr>
        <p:spPr>
          <a:xfrm>
            <a:off x="9535059" y="3869493"/>
            <a:ext cx="2117567" cy="97086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2000" b="1" dirty="0">
                <a:solidFill>
                  <a:srgbClr val="00539F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3,7%</a:t>
            </a:r>
            <a:r>
              <a:rPr lang="pt-BR" sz="1500" dirty="0">
                <a:solidFill>
                  <a:srgbClr val="00539F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de clientes automotivos</a:t>
            </a:r>
          </a:p>
        </p:txBody>
      </p:sp>
      <p:sp>
        <p:nvSpPr>
          <p:cNvPr id="1012" name="Text Placeholder 2">
            <a:extLst>
              <a:ext uri="{FF2B5EF4-FFF2-40B4-BE49-F238E27FC236}">
                <a16:creationId xmlns:a16="http://schemas.microsoft.com/office/drawing/2014/main" id="{276040B0-DBE4-96D5-89F7-3054D2105F16}"/>
              </a:ext>
            </a:extLst>
          </p:cNvPr>
          <p:cNvSpPr txBox="1">
            <a:spLocks/>
          </p:cNvSpPr>
          <p:nvPr/>
        </p:nvSpPr>
        <p:spPr>
          <a:xfrm>
            <a:off x="10066795" y="2424505"/>
            <a:ext cx="452047" cy="3323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1200" b="1" dirty="0">
                <a:solidFill>
                  <a:srgbClr val="404040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R$4,6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radesco Sans" panose="00000500000000000000" pitchFamily="2" charset="0"/>
                <a:cs typeface="Calibri" panose="020F0502020204030204" pitchFamily="34" charset="0"/>
              </a:rPr>
              <a:t>bi</a:t>
            </a:r>
            <a:endParaRPr kumimoji="0" lang="en-US" sz="900" i="0" u="none" strike="noStrike" kern="1200" cap="none" spc="0" normalizeH="0" baseline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Bradesco Sans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013" name="Text Placeholder 2">
            <a:extLst>
              <a:ext uri="{FF2B5EF4-FFF2-40B4-BE49-F238E27FC236}">
                <a16:creationId xmlns:a16="http://schemas.microsoft.com/office/drawing/2014/main" id="{C0EB937E-7292-732E-3B89-D2FFD59B1DD6}"/>
              </a:ext>
            </a:extLst>
          </p:cNvPr>
          <p:cNvSpPr txBox="1">
            <a:spLocks/>
          </p:cNvSpPr>
          <p:nvPr/>
        </p:nvSpPr>
        <p:spPr>
          <a:xfrm>
            <a:off x="9535059" y="4280254"/>
            <a:ext cx="2140009" cy="97086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t-BR" sz="2000" b="1" dirty="0">
                <a:solidFill>
                  <a:srgbClr val="02B576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0,9%</a:t>
            </a:r>
            <a:r>
              <a:rPr lang="pt-BR" sz="1500" dirty="0">
                <a:solidFill>
                  <a:srgbClr val="02B576"/>
                </a:solidFill>
                <a:latin typeface="Bradesco Sans" panose="00000500000000000000" pitchFamily="2" charset="0"/>
                <a:cs typeface="Calibri" panose="020F0502020204030204" pitchFamily="34" charset="0"/>
              </a:rPr>
              <a:t> </a:t>
            </a:r>
            <a:r>
              <a:rPr lang="pt-BR" sz="1000" dirty="0">
                <a:cs typeface="Calibri" panose="020F0502020204030204" pitchFamily="34" charset="0"/>
              </a:rPr>
              <a:t>de termelétricas</a:t>
            </a:r>
          </a:p>
        </p:txBody>
      </p:sp>
      <p:grpSp>
        <p:nvGrpSpPr>
          <p:cNvPr id="1014" name="Group 337">
            <a:extLst>
              <a:ext uri="{FF2B5EF4-FFF2-40B4-BE49-F238E27FC236}">
                <a16:creationId xmlns:a16="http://schemas.microsoft.com/office/drawing/2014/main" id="{E989BA76-CEDB-8FED-2B3B-F467BCB026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70776" y="3399548"/>
            <a:ext cx="258531" cy="221501"/>
            <a:chOff x="-4613" y="-1594"/>
            <a:chExt cx="384" cy="329"/>
          </a:xfrm>
          <a:solidFill>
            <a:schemeClr val="accent1"/>
          </a:solidFill>
        </p:grpSpPr>
        <p:sp>
          <p:nvSpPr>
            <p:cNvPr id="1015" name="Freeform 338">
              <a:extLst>
                <a:ext uri="{FF2B5EF4-FFF2-40B4-BE49-F238E27FC236}">
                  <a16:creationId xmlns:a16="http://schemas.microsoft.com/office/drawing/2014/main" id="{A22A8C27-8B3C-4F93-B448-33ABF73F41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13" y="-1594"/>
              <a:ext cx="384" cy="329"/>
            </a:xfrm>
            <a:custGeom>
              <a:avLst/>
              <a:gdLst>
                <a:gd name="T0" fmla="*/ 152 w 159"/>
                <a:gd name="T1" fmla="*/ 29 h 136"/>
                <a:gd name="T2" fmla="*/ 107 w 159"/>
                <a:gd name="T3" fmla="*/ 33 h 136"/>
                <a:gd name="T4" fmla="*/ 101 w 159"/>
                <a:gd name="T5" fmla="*/ 29 h 136"/>
                <a:gd name="T6" fmla="*/ 50 w 159"/>
                <a:gd name="T7" fmla="*/ 4 h 136"/>
                <a:gd name="T8" fmla="*/ 10 w 159"/>
                <a:gd name="T9" fmla="*/ 0 h 136"/>
                <a:gd name="T10" fmla="*/ 0 w 159"/>
                <a:gd name="T11" fmla="*/ 131 h 136"/>
                <a:gd name="T12" fmla="*/ 5 w 159"/>
                <a:gd name="T13" fmla="*/ 136 h 136"/>
                <a:gd name="T14" fmla="*/ 65 w 159"/>
                <a:gd name="T15" fmla="*/ 136 h 136"/>
                <a:gd name="T16" fmla="*/ 103 w 159"/>
                <a:gd name="T17" fmla="*/ 136 h 136"/>
                <a:gd name="T18" fmla="*/ 159 w 159"/>
                <a:gd name="T19" fmla="*/ 131 h 136"/>
                <a:gd name="T20" fmla="*/ 157 w 159"/>
                <a:gd name="T21" fmla="*/ 29 h 136"/>
                <a:gd name="T22" fmla="*/ 123 w 159"/>
                <a:gd name="T23" fmla="*/ 82 h 136"/>
                <a:gd name="T24" fmla="*/ 136 w 159"/>
                <a:gd name="T25" fmla="*/ 126 h 136"/>
                <a:gd name="T26" fmla="*/ 139 w 159"/>
                <a:gd name="T27" fmla="*/ 73 h 136"/>
                <a:gd name="T28" fmla="*/ 115 w 159"/>
                <a:gd name="T29" fmla="*/ 78 h 136"/>
                <a:gd name="T30" fmla="*/ 107 w 159"/>
                <a:gd name="T31" fmla="*/ 126 h 136"/>
                <a:gd name="T32" fmla="*/ 150 w 159"/>
                <a:gd name="T33" fmla="*/ 41 h 136"/>
                <a:gd name="T34" fmla="*/ 143 w 159"/>
                <a:gd name="T35" fmla="*/ 126 h 136"/>
                <a:gd name="T36" fmla="*/ 139 w 159"/>
                <a:gd name="T37" fmla="*/ 73 h 136"/>
                <a:gd name="T38" fmla="*/ 45 w 159"/>
                <a:gd name="T39" fmla="*/ 102 h 136"/>
                <a:gd name="T40" fmla="*/ 10 w 159"/>
                <a:gd name="T41" fmla="*/ 126 h 136"/>
                <a:gd name="T42" fmla="*/ 42 w 159"/>
                <a:gd name="T43" fmla="*/ 35 h 136"/>
                <a:gd name="T44" fmla="*/ 43 w 159"/>
                <a:gd name="T45" fmla="*/ 58 h 136"/>
                <a:gd name="T46" fmla="*/ 11 w 159"/>
                <a:gd name="T47" fmla="*/ 92 h 136"/>
                <a:gd name="T48" fmla="*/ 42 w 159"/>
                <a:gd name="T49" fmla="*/ 35 h 136"/>
                <a:gd name="T50" fmla="*/ 15 w 159"/>
                <a:gd name="T51" fmla="*/ 9 h 136"/>
                <a:gd name="T52" fmla="*/ 41 w 159"/>
                <a:gd name="T53" fmla="*/ 26 h 136"/>
                <a:gd name="T54" fmla="*/ 98 w 159"/>
                <a:gd name="T55" fmla="*/ 59 h 136"/>
                <a:gd name="T56" fmla="*/ 88 w 159"/>
                <a:gd name="T57" fmla="*/ 126 h 136"/>
                <a:gd name="T58" fmla="*/ 84 w 159"/>
                <a:gd name="T59" fmla="*/ 106 h 136"/>
                <a:gd name="T60" fmla="*/ 60 w 159"/>
                <a:gd name="T61" fmla="*/ 111 h 136"/>
                <a:gd name="T62" fmla="*/ 55 w 159"/>
                <a:gd name="T63" fmla="*/ 126 h 136"/>
                <a:gd name="T64" fmla="*/ 98 w 159"/>
                <a:gd name="T65" fmla="*/ 40 h 136"/>
                <a:gd name="T66" fmla="*/ 80 w 159"/>
                <a:gd name="T67" fmla="*/ 126 h 136"/>
                <a:gd name="T68" fmla="*/ 69 w 159"/>
                <a:gd name="T69" fmla="*/ 116 h 136"/>
                <a:gd name="T70" fmla="*/ 80 w 159"/>
                <a:gd name="T71" fmla="*/ 12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9" h="136">
                  <a:moveTo>
                    <a:pt x="157" y="29"/>
                  </a:moveTo>
                  <a:cubicBezTo>
                    <a:pt x="156" y="28"/>
                    <a:pt x="154" y="28"/>
                    <a:pt x="152" y="29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1"/>
                    <a:pt x="107" y="30"/>
                    <a:pt x="105" y="29"/>
                  </a:cubicBezTo>
                  <a:cubicBezTo>
                    <a:pt x="104" y="28"/>
                    <a:pt x="102" y="28"/>
                    <a:pt x="101" y="29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2"/>
                    <a:pt x="48" y="0"/>
                    <a:pt x="4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6" y="2"/>
                    <a:pt x="6" y="4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2"/>
                    <a:pt x="0" y="133"/>
                    <a:pt x="1" y="134"/>
                  </a:cubicBezTo>
                  <a:cubicBezTo>
                    <a:pt x="2" y="135"/>
                    <a:pt x="3" y="136"/>
                    <a:pt x="5" y="136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55" y="136"/>
                    <a:pt x="155" y="136"/>
                    <a:pt x="155" y="136"/>
                  </a:cubicBezTo>
                  <a:cubicBezTo>
                    <a:pt x="157" y="136"/>
                    <a:pt x="159" y="134"/>
                    <a:pt x="159" y="131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59" y="31"/>
                    <a:pt x="158" y="30"/>
                    <a:pt x="157" y="29"/>
                  </a:cubicBezTo>
                  <a:close/>
                  <a:moveTo>
                    <a:pt x="123" y="126"/>
                  </a:moveTo>
                  <a:cubicBezTo>
                    <a:pt x="123" y="82"/>
                    <a:pt x="123" y="82"/>
                    <a:pt x="123" y="82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6" y="126"/>
                    <a:pt x="136" y="126"/>
                    <a:pt x="136" y="126"/>
                  </a:cubicBezTo>
                  <a:lnTo>
                    <a:pt x="123" y="126"/>
                  </a:lnTo>
                  <a:close/>
                  <a:moveTo>
                    <a:pt x="139" y="73"/>
                  </a:moveTo>
                  <a:cubicBezTo>
                    <a:pt x="120" y="73"/>
                    <a:pt x="120" y="73"/>
                    <a:pt x="120" y="73"/>
                  </a:cubicBezTo>
                  <a:cubicBezTo>
                    <a:pt x="117" y="73"/>
                    <a:pt x="115" y="75"/>
                    <a:pt x="115" y="78"/>
                  </a:cubicBezTo>
                  <a:cubicBezTo>
                    <a:pt x="115" y="126"/>
                    <a:pt x="115" y="126"/>
                    <a:pt x="115" y="126"/>
                  </a:cubicBezTo>
                  <a:cubicBezTo>
                    <a:pt x="107" y="126"/>
                    <a:pt x="107" y="126"/>
                    <a:pt x="107" y="126"/>
                  </a:cubicBezTo>
                  <a:cubicBezTo>
                    <a:pt x="107" y="62"/>
                    <a:pt x="107" y="62"/>
                    <a:pt x="107" y="62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0" y="126"/>
                    <a:pt x="150" y="126"/>
                    <a:pt x="150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3" y="78"/>
                    <a:pt x="143" y="78"/>
                    <a:pt x="143" y="78"/>
                  </a:cubicBezTo>
                  <a:cubicBezTo>
                    <a:pt x="143" y="75"/>
                    <a:pt x="141" y="73"/>
                    <a:pt x="139" y="73"/>
                  </a:cubicBezTo>
                  <a:close/>
                  <a:moveTo>
                    <a:pt x="11" y="102"/>
                  </a:moveTo>
                  <a:cubicBezTo>
                    <a:pt x="45" y="102"/>
                    <a:pt x="45" y="102"/>
                    <a:pt x="45" y="102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10" y="126"/>
                    <a:pt x="10" y="126"/>
                    <a:pt x="10" y="126"/>
                  </a:cubicBezTo>
                  <a:lnTo>
                    <a:pt x="11" y="102"/>
                  </a:lnTo>
                  <a:close/>
                  <a:moveTo>
                    <a:pt x="42" y="3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4" y="35"/>
                    <a:pt x="14" y="35"/>
                    <a:pt x="14" y="35"/>
                  </a:cubicBezTo>
                  <a:lnTo>
                    <a:pt x="42" y="35"/>
                  </a:lnTo>
                  <a:close/>
                  <a:moveTo>
                    <a:pt x="14" y="26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26"/>
                    <a:pt x="41" y="26"/>
                    <a:pt x="41" y="26"/>
                  </a:cubicBezTo>
                  <a:lnTo>
                    <a:pt x="14" y="26"/>
                  </a:lnTo>
                  <a:close/>
                  <a:moveTo>
                    <a:pt x="98" y="59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08"/>
                    <a:pt x="86" y="106"/>
                    <a:pt x="84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2" y="106"/>
                    <a:pt x="60" y="108"/>
                    <a:pt x="60" y="111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98" y="40"/>
                    <a:pt x="98" y="40"/>
                    <a:pt x="98" y="40"/>
                  </a:cubicBezTo>
                  <a:lnTo>
                    <a:pt x="98" y="59"/>
                  </a:lnTo>
                  <a:close/>
                  <a:moveTo>
                    <a:pt x="80" y="126"/>
                  </a:moveTo>
                  <a:cubicBezTo>
                    <a:pt x="69" y="126"/>
                    <a:pt x="69" y="126"/>
                    <a:pt x="69" y="12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80" y="116"/>
                    <a:pt x="80" y="116"/>
                    <a:pt x="80" y="116"/>
                  </a:cubicBezTo>
                  <a:lnTo>
                    <a:pt x="80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6" name="Freeform 339">
              <a:extLst>
                <a:ext uri="{FF2B5EF4-FFF2-40B4-BE49-F238E27FC236}">
                  <a16:creationId xmlns:a16="http://schemas.microsoft.com/office/drawing/2014/main" id="{6A6B365B-CF40-E162-DBC0-B7C90CC3E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68" y="-1371"/>
              <a:ext cx="67" cy="24"/>
            </a:xfrm>
            <a:custGeom>
              <a:avLst/>
              <a:gdLst>
                <a:gd name="T0" fmla="*/ 5 w 28"/>
                <a:gd name="T1" fmla="*/ 10 h 10"/>
                <a:gd name="T2" fmla="*/ 24 w 28"/>
                <a:gd name="T3" fmla="*/ 10 h 10"/>
                <a:gd name="T4" fmla="*/ 28 w 28"/>
                <a:gd name="T5" fmla="*/ 5 h 10"/>
                <a:gd name="T6" fmla="*/ 24 w 28"/>
                <a:gd name="T7" fmla="*/ 0 h 10"/>
                <a:gd name="T8" fmla="*/ 5 w 28"/>
                <a:gd name="T9" fmla="*/ 0 h 10"/>
                <a:gd name="T10" fmla="*/ 0 w 28"/>
                <a:gd name="T11" fmla="*/ 5 h 10"/>
                <a:gd name="T12" fmla="*/ 5 w 2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0">
                  <a:moveTo>
                    <a:pt x="5" y="10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6" y="10"/>
                    <a:pt x="28" y="8"/>
                    <a:pt x="28" y="5"/>
                  </a:cubicBezTo>
                  <a:cubicBezTo>
                    <a:pt x="28" y="3"/>
                    <a:pt x="26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7" name="Freeform 340">
              <a:extLst>
                <a:ext uri="{FF2B5EF4-FFF2-40B4-BE49-F238E27FC236}">
                  <a16:creationId xmlns:a16="http://schemas.microsoft.com/office/drawing/2014/main" id="{F1CA2D74-A7DB-F9E3-B073-4BE41CC8A2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66" y="-1448"/>
              <a:ext cx="63" cy="62"/>
            </a:xfrm>
            <a:custGeom>
              <a:avLst/>
              <a:gdLst>
                <a:gd name="T0" fmla="*/ 7 w 26"/>
                <a:gd name="T1" fmla="*/ 26 h 26"/>
                <a:gd name="T2" fmla="*/ 20 w 26"/>
                <a:gd name="T3" fmla="*/ 26 h 26"/>
                <a:gd name="T4" fmla="*/ 26 w 26"/>
                <a:gd name="T5" fmla="*/ 20 h 26"/>
                <a:gd name="T6" fmla="*/ 26 w 26"/>
                <a:gd name="T7" fmla="*/ 7 h 26"/>
                <a:gd name="T8" fmla="*/ 20 w 26"/>
                <a:gd name="T9" fmla="*/ 0 h 26"/>
                <a:gd name="T10" fmla="*/ 7 w 26"/>
                <a:gd name="T11" fmla="*/ 0 h 26"/>
                <a:gd name="T12" fmla="*/ 0 w 26"/>
                <a:gd name="T13" fmla="*/ 7 h 26"/>
                <a:gd name="T14" fmla="*/ 0 w 26"/>
                <a:gd name="T15" fmla="*/ 20 h 26"/>
                <a:gd name="T16" fmla="*/ 7 w 26"/>
                <a:gd name="T17" fmla="*/ 26 h 26"/>
                <a:gd name="T18" fmla="*/ 8 w 26"/>
                <a:gd name="T19" fmla="*/ 8 h 26"/>
                <a:gd name="T20" fmla="*/ 19 w 26"/>
                <a:gd name="T21" fmla="*/ 8 h 26"/>
                <a:gd name="T22" fmla="*/ 19 w 26"/>
                <a:gd name="T23" fmla="*/ 19 h 26"/>
                <a:gd name="T24" fmla="*/ 8 w 26"/>
                <a:gd name="T25" fmla="*/ 19 h 26"/>
                <a:gd name="T26" fmla="*/ 8 w 26"/>
                <a:gd name="T27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6">
                  <a:moveTo>
                    <a:pt x="7" y="26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3" y="26"/>
                    <a:pt x="26" y="23"/>
                    <a:pt x="26" y="2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3"/>
                    <a:pt x="23" y="0"/>
                    <a:pt x="2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3" y="26"/>
                    <a:pt x="7" y="26"/>
                  </a:cubicBezTo>
                  <a:close/>
                  <a:moveTo>
                    <a:pt x="8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8" y="19"/>
                    <a:pt x="8" y="19"/>
                    <a:pt x="8" y="19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1018" name="Picture 2" descr="Fire ">
            <a:extLst>
              <a:ext uri="{FF2B5EF4-FFF2-40B4-BE49-F238E27FC236}">
                <a16:creationId xmlns:a16="http://schemas.microsoft.com/office/drawing/2014/main" id="{5F9C8328-828A-B79E-89B2-AE93052DB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3" y="513756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9" name="Picture 1717">
            <a:extLst>
              <a:ext uri="{FF2B5EF4-FFF2-40B4-BE49-F238E27FC236}">
                <a16:creationId xmlns:a16="http://schemas.microsoft.com/office/drawing/2014/main" id="{0A17923F-BF85-DE28-1C7F-1E59A95D665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67" y="2397996"/>
            <a:ext cx="274157" cy="303760"/>
          </a:xfrm>
          <a:prstGeom prst="rect">
            <a:avLst/>
          </a:prstGeom>
        </p:spPr>
      </p:pic>
      <p:pic>
        <p:nvPicPr>
          <p:cNvPr id="1020" name="Picture 1738">
            <a:extLst>
              <a:ext uri="{FF2B5EF4-FFF2-40B4-BE49-F238E27FC236}">
                <a16:creationId xmlns:a16="http://schemas.microsoft.com/office/drawing/2014/main" id="{7A05F4C3-9F0A-DABC-A8C8-D059AA2261A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427" y="3717696"/>
            <a:ext cx="274157" cy="303760"/>
          </a:xfrm>
          <a:prstGeom prst="rect">
            <a:avLst/>
          </a:prstGeom>
        </p:spPr>
      </p:pic>
      <p:graphicFrame>
        <p:nvGraphicFramePr>
          <p:cNvPr id="1021" name="Gráfico 1020">
            <a:extLst>
              <a:ext uri="{FF2B5EF4-FFF2-40B4-BE49-F238E27FC236}">
                <a16:creationId xmlns:a16="http://schemas.microsoft.com/office/drawing/2014/main" id="{795265B3-8F70-8024-687C-D1AC3B350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089389"/>
              </p:ext>
            </p:extLst>
          </p:nvPr>
        </p:nvGraphicFramePr>
        <p:xfrm>
          <a:off x="8971199" y="1657243"/>
          <a:ext cx="2689488" cy="185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57" name="Imagem 56">
            <a:extLst>
              <a:ext uri="{FF2B5EF4-FFF2-40B4-BE49-F238E27FC236}">
                <a16:creationId xmlns:a16="http://schemas.microsoft.com/office/drawing/2014/main" id="{1D67DBA5-8A71-5CAB-B2B7-E484CAA1119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876" y="1045225"/>
            <a:ext cx="6707584" cy="5526720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8E1A07D1-6C5A-AE33-47C0-1BF32CA3D6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97" y="1034546"/>
            <a:ext cx="6245372" cy="4997288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E121989F-B21A-CC0C-18C7-32EF916528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0158" y="6617786"/>
            <a:ext cx="5001824" cy="231208"/>
          </a:xfrm>
          <a:prstGeom prst="rect">
            <a:avLst/>
          </a:pr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52CDA73E-33C2-1888-CEA6-014B4C887DE5}"/>
              </a:ext>
            </a:extLst>
          </p:cNvPr>
          <p:cNvSpPr txBox="1"/>
          <p:nvPr/>
        </p:nvSpPr>
        <p:spPr>
          <a:xfrm>
            <a:off x="6366138" y="3224073"/>
            <a:ext cx="974359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pt-BR" sz="933" dirty="0">
                <a:solidFill>
                  <a:prstClr val="black"/>
                </a:solidFill>
                <a:latin typeface="Axiforma Book" pitchFamily="2" charset="77"/>
              </a:rPr>
              <a:t>BH e Região Metropolitana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A228A6F1-9B10-2C89-4E57-2157D9D88294}"/>
              </a:ext>
            </a:extLst>
          </p:cNvPr>
          <p:cNvSpPr txBox="1"/>
          <p:nvPr/>
        </p:nvSpPr>
        <p:spPr>
          <a:xfrm>
            <a:off x="7475794" y="3629457"/>
            <a:ext cx="943284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pt-BR" sz="933" dirty="0">
                <a:solidFill>
                  <a:prstClr val="black"/>
                </a:solidFill>
                <a:latin typeface="Axiforma Book" pitchFamily="2" charset="77"/>
              </a:rPr>
              <a:t>Vale do Aço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A1DC7F5C-9ACA-5337-395C-A8C21EC7F721}"/>
              </a:ext>
            </a:extLst>
          </p:cNvPr>
          <p:cNvSpPr txBox="1"/>
          <p:nvPr/>
        </p:nvSpPr>
        <p:spPr>
          <a:xfrm>
            <a:off x="5596641" y="4734367"/>
            <a:ext cx="943284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pt-BR" sz="933" dirty="0">
                <a:solidFill>
                  <a:prstClr val="black"/>
                </a:solidFill>
                <a:latin typeface="Axiforma Book" pitchFamily="2" charset="77"/>
              </a:rPr>
              <a:t>Sul de Minas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238B44BC-FD26-7912-B75F-5B0E20FBA10D}"/>
              </a:ext>
            </a:extLst>
          </p:cNvPr>
          <p:cNvSpPr txBox="1"/>
          <p:nvPr/>
        </p:nvSpPr>
        <p:spPr>
          <a:xfrm>
            <a:off x="6897057" y="3862548"/>
            <a:ext cx="943284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pt-BR" sz="933" dirty="0">
                <a:solidFill>
                  <a:prstClr val="black"/>
                </a:solidFill>
                <a:latin typeface="Axiforma Book" pitchFamily="2" charset="77"/>
              </a:rPr>
              <a:t>Brumadinho</a:t>
            </a:r>
          </a:p>
        </p:txBody>
      </p:sp>
      <p:sp>
        <p:nvSpPr>
          <p:cNvPr id="987" name="CaixaDeTexto 986">
            <a:extLst>
              <a:ext uri="{FF2B5EF4-FFF2-40B4-BE49-F238E27FC236}">
                <a16:creationId xmlns:a16="http://schemas.microsoft.com/office/drawing/2014/main" id="{58CFA15E-BC4F-8B3D-07F5-06B094F66C3E}"/>
              </a:ext>
            </a:extLst>
          </p:cNvPr>
          <p:cNvSpPr txBox="1"/>
          <p:nvPr/>
        </p:nvSpPr>
        <p:spPr>
          <a:xfrm>
            <a:off x="6409652" y="4418950"/>
            <a:ext cx="943284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pt-BR" sz="933" dirty="0">
                <a:solidFill>
                  <a:prstClr val="black"/>
                </a:solidFill>
                <a:latin typeface="Axiforma Book" pitchFamily="2" charset="77"/>
              </a:rPr>
              <a:t>Barbacena</a:t>
            </a:r>
          </a:p>
        </p:txBody>
      </p:sp>
      <p:sp>
        <p:nvSpPr>
          <p:cNvPr id="1022" name="CaixaDeTexto 1021">
            <a:extLst>
              <a:ext uri="{FF2B5EF4-FFF2-40B4-BE49-F238E27FC236}">
                <a16:creationId xmlns:a16="http://schemas.microsoft.com/office/drawing/2014/main" id="{E87449E1-212E-D79D-6D35-518C288A3A63}"/>
              </a:ext>
            </a:extLst>
          </p:cNvPr>
          <p:cNvSpPr txBox="1"/>
          <p:nvPr/>
        </p:nvSpPr>
        <p:spPr>
          <a:xfrm>
            <a:off x="7100077" y="4594560"/>
            <a:ext cx="943284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pt-BR" sz="933" dirty="0">
                <a:solidFill>
                  <a:prstClr val="black"/>
                </a:solidFill>
                <a:latin typeface="Axiforma Book" pitchFamily="2" charset="77"/>
              </a:rPr>
              <a:t>Juiz de Fora</a:t>
            </a:r>
          </a:p>
        </p:txBody>
      </p:sp>
    </p:spTree>
    <p:extLst>
      <p:ext uri="{BB962C8B-B14F-4D97-AF65-F5344CB8AC3E}">
        <p14:creationId xmlns:p14="http://schemas.microsoft.com/office/powerpoint/2010/main" val="17035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96DF9E-30BC-4618-B982-A67DCF6931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4603" y="357428"/>
            <a:ext cx="6989867" cy="792216"/>
          </a:xfrm>
        </p:spPr>
        <p:txBody>
          <a:bodyPr vert="horz" lIns="0" tIns="144000" rIns="0" bIns="0" rtlCol="0" anchor="t">
            <a:normAutofit/>
          </a:bodyPr>
          <a:lstStyle/>
          <a:p>
            <a:r>
              <a:rPr lang="en-AU" sz="1600" dirty="0">
                <a:solidFill>
                  <a:srgbClr val="2586C8"/>
                </a:solidFill>
                <a:latin typeface="Axiforma Heavy"/>
                <a:ea typeface="Yu Gothic Light"/>
              </a:rPr>
              <a:t>Alto </a:t>
            </a:r>
            <a:r>
              <a:rPr lang="en-AU" sz="1600" dirty="0" err="1">
                <a:solidFill>
                  <a:srgbClr val="2586C8"/>
                </a:solidFill>
                <a:latin typeface="Axiforma Heavy"/>
                <a:ea typeface="Yu Gothic Light"/>
              </a:rPr>
              <a:t>potencial</a:t>
            </a:r>
            <a:r>
              <a:rPr lang="en-AU" sz="1600" dirty="0">
                <a:solidFill>
                  <a:srgbClr val="2586C8"/>
                </a:solidFill>
                <a:latin typeface="Axiforma Heavy"/>
                <a:ea typeface="Yu Gothic Light"/>
              </a:rPr>
              <a:t> de </a:t>
            </a:r>
            <a:r>
              <a:rPr lang="en-AU" sz="1600" dirty="0" err="1">
                <a:solidFill>
                  <a:srgbClr val="2586C8"/>
                </a:solidFill>
                <a:latin typeface="Axiforma Heavy"/>
                <a:ea typeface="Yu Gothic Light"/>
              </a:rPr>
              <a:t>crescimento</a:t>
            </a:r>
            <a:r>
              <a:rPr lang="en-AU" sz="1600" dirty="0">
                <a:solidFill>
                  <a:srgbClr val="2586C8"/>
                </a:solidFill>
                <a:latin typeface="Axiforma Heavy"/>
                <a:ea typeface="Yu Gothic Light"/>
              </a:rPr>
              <a:t>, pela </a:t>
            </a:r>
            <a:r>
              <a:rPr lang="en-AU" sz="1600" dirty="0" err="1">
                <a:solidFill>
                  <a:srgbClr val="2586C8"/>
                </a:solidFill>
                <a:latin typeface="Axiforma Heavy"/>
                <a:ea typeface="Yu Gothic Light"/>
              </a:rPr>
              <a:t>extensão</a:t>
            </a:r>
            <a:r>
              <a:rPr lang="en-AU" sz="1600" dirty="0">
                <a:solidFill>
                  <a:srgbClr val="2586C8"/>
                </a:solidFill>
                <a:latin typeface="Axiforma Heavy"/>
                <a:ea typeface="Yu Gothic Light"/>
              </a:rPr>
              <a:t> territorial e pela </a:t>
            </a:r>
            <a:r>
              <a:rPr lang="en-AU" sz="1600" dirty="0" err="1">
                <a:solidFill>
                  <a:srgbClr val="2586C8"/>
                </a:solidFill>
                <a:latin typeface="Axiforma Heavy"/>
                <a:ea typeface="Yu Gothic Light"/>
              </a:rPr>
              <a:t>concessão</a:t>
            </a:r>
            <a:r>
              <a:rPr lang="en-AU" sz="1600" dirty="0">
                <a:solidFill>
                  <a:srgbClr val="2586C8"/>
                </a:solidFill>
                <a:latin typeface="Axiforma Heavy"/>
                <a:ea typeface="Yu Gothic Light"/>
              </a:rPr>
              <a:t> de 30 </a:t>
            </a:r>
            <a:r>
              <a:rPr lang="en-AU" sz="1600" dirty="0" err="1">
                <a:solidFill>
                  <a:srgbClr val="2586C8"/>
                </a:solidFill>
                <a:latin typeface="Axiforma Heavy"/>
                <a:ea typeface="Yu Gothic Light"/>
              </a:rPr>
              <a:t>anos</a:t>
            </a:r>
            <a:endParaRPr lang="en-AU" sz="1600" dirty="0">
              <a:solidFill>
                <a:srgbClr val="2586C8"/>
              </a:solidFill>
              <a:latin typeface="Axiforma Heavy"/>
              <a:ea typeface="Yu Gothic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A5E36-AAF4-4869-9F1B-56C679E3AC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76936" y="6328784"/>
            <a:ext cx="7977321" cy="3220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067" dirty="0"/>
              <a:t>Fonte: </a:t>
            </a:r>
            <a:r>
              <a:rPr lang="en-AU" sz="1067" dirty="0" err="1"/>
              <a:t>Demonstrações</a:t>
            </a:r>
            <a:r>
              <a:rPr lang="en-AU" sz="1067" dirty="0"/>
              <a:t> Financeiras de 2022.                 Nota 1: </a:t>
            </a:r>
            <a:r>
              <a:rPr lang="en-AU" sz="1067" dirty="0" err="1"/>
              <a:t>Não</a:t>
            </a:r>
            <a:r>
              <a:rPr lang="en-AU" sz="1067" dirty="0"/>
              <a:t> </a:t>
            </a:r>
            <a:r>
              <a:rPr lang="en-AU" sz="1067" dirty="0" err="1"/>
              <a:t>considera</a:t>
            </a:r>
            <a:r>
              <a:rPr lang="en-AU" sz="1067" dirty="0"/>
              <a:t> o </a:t>
            </a:r>
            <a:r>
              <a:rPr lang="en-AU" sz="1067" dirty="0" err="1"/>
              <a:t>custo</a:t>
            </a:r>
            <a:r>
              <a:rPr lang="en-AU" sz="1067" dirty="0"/>
              <a:t> de </a:t>
            </a:r>
            <a:r>
              <a:rPr lang="en-AU" sz="1067" dirty="0" err="1"/>
              <a:t>outorga</a:t>
            </a:r>
            <a:r>
              <a:rPr lang="en-AU" sz="1067" dirty="0"/>
              <a:t> da </a:t>
            </a:r>
            <a:r>
              <a:rPr lang="en-AU" sz="1067" dirty="0" err="1"/>
              <a:t>concessão</a:t>
            </a:r>
            <a:r>
              <a:rPr lang="en-AU" sz="1067" dirty="0"/>
              <a:t>, de R$891 </a:t>
            </a:r>
            <a:r>
              <a:rPr lang="en-AU" sz="1067" dirty="0" err="1"/>
              <a:t>milhões</a:t>
            </a:r>
            <a:r>
              <a:rPr lang="en-AU" sz="1067" dirty="0"/>
              <a:t> </a:t>
            </a:r>
            <a:r>
              <a:rPr lang="en-AU" sz="1067" dirty="0" err="1"/>
              <a:t>em</a:t>
            </a:r>
            <a:r>
              <a:rPr lang="en-AU" sz="1067" dirty="0"/>
              <a:t> 2019.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3B183-753A-4DDA-9FD5-54096DB05AB4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359145" y="390058"/>
            <a:ext cx="4347903" cy="62950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2586C8"/>
                </a:solidFill>
                <a:latin typeface="Axiforma" pitchFamily="2" charset="77"/>
                <a:ea typeface="+mn-ea"/>
              </a:rPr>
              <a:t>Dados </a:t>
            </a:r>
            <a:r>
              <a:rPr lang="en-US" sz="2400" dirty="0" err="1">
                <a:solidFill>
                  <a:srgbClr val="2586C8"/>
                </a:solidFill>
                <a:latin typeface="Axiforma" pitchFamily="2" charset="77"/>
                <a:ea typeface="+mn-ea"/>
              </a:rPr>
              <a:t>Técnicos</a:t>
            </a:r>
            <a:r>
              <a:rPr lang="en-US" sz="2400" dirty="0">
                <a:solidFill>
                  <a:srgbClr val="2586C8"/>
                </a:solidFill>
                <a:latin typeface="Axiforma" pitchFamily="2" charset="77"/>
                <a:ea typeface="+mn-ea"/>
              </a:rPr>
              <a:t> e </a:t>
            </a:r>
            <a:r>
              <a:rPr lang="en-US" sz="2400" dirty="0" err="1">
                <a:solidFill>
                  <a:srgbClr val="2586C8"/>
                </a:solidFill>
                <a:latin typeface="Axiforma" pitchFamily="2" charset="77"/>
                <a:ea typeface="+mn-ea"/>
              </a:rPr>
              <a:t>Operacionais</a:t>
            </a:r>
            <a:r>
              <a:rPr lang="en-US" sz="2400" dirty="0">
                <a:solidFill>
                  <a:srgbClr val="2586C8"/>
                </a:solidFill>
                <a:latin typeface="Axiforma" pitchFamily="2" charset="77"/>
                <a:ea typeface="+mn-ea"/>
              </a:rPr>
              <a:t> |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102B5E15-DD7B-441C-A481-15C3D6C4FC54}"/>
              </a:ext>
            </a:extLst>
          </p:cNvPr>
          <p:cNvSpPr txBox="1">
            <a:spLocks/>
          </p:cNvSpPr>
          <p:nvPr/>
        </p:nvSpPr>
        <p:spPr>
          <a:xfrm>
            <a:off x="4733204" y="1190280"/>
            <a:ext cx="3240000" cy="2215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AU" sz="1600" dirty="0">
                <a:solidFill>
                  <a:srgbClr val="2586C8"/>
                </a:solidFill>
                <a:latin typeface="Axiforma" pitchFamily="2" charset="77"/>
              </a:rPr>
              <a:t>Volume de </a:t>
            </a:r>
            <a:r>
              <a:rPr lang="en-AU" sz="1600" dirty="0" err="1">
                <a:solidFill>
                  <a:srgbClr val="2586C8"/>
                </a:solidFill>
                <a:latin typeface="Axiforma" pitchFamily="2" charset="77"/>
              </a:rPr>
              <a:t>gás</a:t>
            </a:r>
            <a:r>
              <a:rPr lang="en-AU" sz="1600" dirty="0">
                <a:solidFill>
                  <a:srgbClr val="2586C8"/>
                </a:solidFill>
                <a:latin typeface="Axiforma" pitchFamily="2" charset="77"/>
              </a:rPr>
              <a:t> </a:t>
            </a:r>
            <a:r>
              <a:rPr lang="en-AU" sz="1600" dirty="0" err="1">
                <a:solidFill>
                  <a:srgbClr val="2586C8"/>
                </a:solidFill>
                <a:latin typeface="Axiforma" pitchFamily="2" charset="77"/>
              </a:rPr>
              <a:t>vendido</a:t>
            </a:r>
            <a:r>
              <a:rPr lang="en-AU" sz="1600" dirty="0">
                <a:solidFill>
                  <a:srgbClr val="2586C8"/>
                </a:solidFill>
                <a:latin typeface="Axiforma" pitchFamily="2" charset="77"/>
              </a:rPr>
              <a:t> (m³/</a:t>
            </a:r>
            <a:r>
              <a:rPr lang="en-AU" sz="1600" dirty="0" err="1">
                <a:solidFill>
                  <a:srgbClr val="2586C8"/>
                </a:solidFill>
                <a:latin typeface="Axiforma" pitchFamily="2" charset="77"/>
              </a:rPr>
              <a:t>dia</a:t>
            </a:r>
            <a:r>
              <a:rPr lang="en-AU" sz="1600" dirty="0">
                <a:solidFill>
                  <a:srgbClr val="2586C8"/>
                </a:solidFill>
                <a:latin typeface="Axiforma" pitchFamily="2" charset="77"/>
              </a:rPr>
              <a:t>)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1ADECA7D-9479-41C3-B92C-7375950D261C}"/>
              </a:ext>
            </a:extLst>
          </p:cNvPr>
          <p:cNvSpPr txBox="1">
            <a:spLocks/>
          </p:cNvSpPr>
          <p:nvPr/>
        </p:nvSpPr>
        <p:spPr>
          <a:xfrm>
            <a:off x="651792" y="1190281"/>
            <a:ext cx="3240000" cy="2215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AU" sz="1600" dirty="0">
                <a:solidFill>
                  <a:srgbClr val="2586C8"/>
                </a:solidFill>
                <a:latin typeface="Axiforma" pitchFamily="2" charset="77"/>
              </a:rPr>
              <a:t>Rede de </a:t>
            </a:r>
            <a:r>
              <a:rPr lang="en-AU" sz="1600" dirty="0" err="1">
                <a:solidFill>
                  <a:srgbClr val="2586C8"/>
                </a:solidFill>
                <a:latin typeface="Axiforma" pitchFamily="2" charset="77"/>
              </a:rPr>
              <a:t>distribuição</a:t>
            </a:r>
            <a:r>
              <a:rPr lang="en-AU" sz="1600" dirty="0">
                <a:solidFill>
                  <a:srgbClr val="2586C8"/>
                </a:solidFill>
                <a:latin typeface="Axiforma" pitchFamily="2" charset="77"/>
              </a:rPr>
              <a:t> (km)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C5CDA46E-78CA-4F92-B976-E6EFF87FDF7D}"/>
              </a:ext>
            </a:extLst>
          </p:cNvPr>
          <p:cNvSpPr txBox="1">
            <a:spLocks/>
          </p:cNvSpPr>
          <p:nvPr/>
        </p:nvSpPr>
        <p:spPr>
          <a:xfrm>
            <a:off x="651792" y="3757354"/>
            <a:ext cx="3240000" cy="2215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AU" sz="1600" dirty="0" err="1">
                <a:solidFill>
                  <a:srgbClr val="2586C8"/>
                </a:solidFill>
                <a:latin typeface="Axiforma" pitchFamily="2" charset="77"/>
              </a:rPr>
              <a:t>Número</a:t>
            </a:r>
            <a:r>
              <a:rPr lang="en-AU" sz="1600" dirty="0">
                <a:solidFill>
                  <a:srgbClr val="2586C8"/>
                </a:solidFill>
                <a:latin typeface="Axiforma" pitchFamily="2" charset="77"/>
              </a:rPr>
              <a:t> de </a:t>
            </a:r>
            <a:r>
              <a:rPr lang="en-AU" sz="1600" dirty="0" err="1">
                <a:solidFill>
                  <a:srgbClr val="2586C8"/>
                </a:solidFill>
                <a:latin typeface="Axiforma" pitchFamily="2" charset="77"/>
              </a:rPr>
              <a:t>clientes</a:t>
            </a:r>
            <a:endParaRPr lang="en-AU" sz="1600" dirty="0">
              <a:solidFill>
                <a:srgbClr val="2586C8"/>
              </a:solidFill>
              <a:latin typeface="Axiforma" pitchFamily="2" charset="77"/>
            </a:endParaRP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E0D80EEC-844D-41C4-9EF4-246A4A0FE45D}"/>
              </a:ext>
            </a:extLst>
          </p:cNvPr>
          <p:cNvSpPr txBox="1">
            <a:spLocks/>
          </p:cNvSpPr>
          <p:nvPr/>
        </p:nvSpPr>
        <p:spPr>
          <a:xfrm>
            <a:off x="4744940" y="3816581"/>
            <a:ext cx="3240000" cy="221599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Bradesco Sans" panose="00000500000000000000" pitchFamily="2" charset="0"/>
                <a:ea typeface="+mn-ea"/>
                <a:cs typeface="Calibri" panose="020F0502020204030204" pitchFamily="34" charset="0"/>
              </a:defRPr>
            </a:lvl1pPr>
            <a:lvl2pPr marL="0" indent="-10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Bradesco Sa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AU" sz="1600" dirty="0">
                <a:solidFill>
                  <a:srgbClr val="2586C8"/>
                </a:solidFill>
                <a:latin typeface="Axiforma" pitchFamily="2" charset="77"/>
              </a:rPr>
              <a:t>CAPEX¹ (R$ </a:t>
            </a:r>
            <a:r>
              <a:rPr lang="en-AU" sz="1600" dirty="0" err="1">
                <a:solidFill>
                  <a:srgbClr val="2586C8"/>
                </a:solidFill>
                <a:latin typeface="Axiforma" pitchFamily="2" charset="77"/>
              </a:rPr>
              <a:t>Milhões</a:t>
            </a:r>
            <a:r>
              <a:rPr lang="en-AU" sz="1600" dirty="0">
                <a:solidFill>
                  <a:srgbClr val="2586C8"/>
                </a:solidFill>
                <a:latin typeface="Axiforma" pitchFamily="2" charset="77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27D654-1FCE-499C-8695-E37B3504CA3E}"/>
              </a:ext>
            </a:extLst>
          </p:cNvPr>
          <p:cNvSpPr/>
          <p:nvPr/>
        </p:nvSpPr>
        <p:spPr>
          <a:xfrm>
            <a:off x="5044314" y="5983573"/>
            <a:ext cx="310095" cy="235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pt-BR" sz="700" dirty="0">
                <a:solidFill>
                  <a:srgbClr val="595959"/>
                </a:solidFill>
                <a:latin typeface="Bradesco Sans" panose="00000500000000000000" pitchFamily="2" charset="0"/>
              </a:rPr>
              <a:t>1</a:t>
            </a:r>
            <a:endParaRPr lang="en-US" sz="700" dirty="0">
              <a:solidFill>
                <a:srgbClr val="595959"/>
              </a:solidFill>
              <a:latin typeface="Bradesco Sans" panose="00000500000000000000" pitchFamily="2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FC780EA-4EAA-3199-E0CA-2143865E7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07" y="1468249"/>
            <a:ext cx="3727640" cy="2111759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DBD0E70-A5AE-A05F-31FD-445990BC7792}"/>
              </a:ext>
            </a:extLst>
          </p:cNvPr>
          <p:cNvSpPr txBox="1">
            <a:spLocks/>
          </p:cNvSpPr>
          <p:nvPr/>
        </p:nvSpPr>
        <p:spPr>
          <a:xfrm>
            <a:off x="9045349" y="1397887"/>
            <a:ext cx="3108392" cy="714036"/>
          </a:xfrm>
          <a:prstGeom prst="rect">
            <a:avLst/>
          </a:prstGeom>
        </p:spPr>
        <p:txBody>
          <a:bodyPr vert="horz" lIns="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5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5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5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500" b="1" kern="1200" baseline="0" dirty="0" smtClean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pt-BR" sz="1500" b="1" kern="1200" baseline="0" dirty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ts val="1520"/>
              </a:lnSpc>
              <a:spcBef>
                <a:spcPts val="1000"/>
              </a:spcBef>
            </a:pPr>
            <a:r>
              <a:rPr lang="pt-BR" sz="1600" dirty="0">
                <a:solidFill>
                  <a:srgbClr val="2586C8"/>
                </a:solidFill>
                <a:latin typeface="Axiforma Black Italic" pitchFamily="2" charset="77"/>
              </a:rPr>
              <a:t>Metas Regulatórias </a:t>
            </a:r>
          </a:p>
          <a:p>
            <a:pPr algn="ctr" defTabSz="914377">
              <a:lnSpc>
                <a:spcPts val="1520"/>
              </a:lnSpc>
              <a:spcBef>
                <a:spcPts val="1000"/>
              </a:spcBef>
            </a:pPr>
            <a:r>
              <a:rPr lang="pt-BR" sz="1600" dirty="0">
                <a:solidFill>
                  <a:srgbClr val="2586C8"/>
                </a:solidFill>
                <a:latin typeface="Axiforma Black Italic" pitchFamily="2" charset="77"/>
              </a:rPr>
              <a:t>até 2026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B844612-28AA-DA62-CA15-711F6092E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060" y="2055188"/>
            <a:ext cx="1845733" cy="1778000"/>
          </a:xfrm>
          <a:prstGeom prst="rect">
            <a:avLst/>
          </a:prstGeom>
        </p:spPr>
      </p:pic>
      <p:sp>
        <p:nvSpPr>
          <p:cNvPr id="3819" name="TextBox 44">
            <a:extLst>
              <a:ext uri="{FF2B5EF4-FFF2-40B4-BE49-F238E27FC236}">
                <a16:creationId xmlns:a16="http://schemas.microsoft.com/office/drawing/2014/main" id="{D39F41C0-F4F6-ADB8-B606-421FD58FC7C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727922" y="2960719"/>
            <a:ext cx="1743252" cy="430887"/>
          </a:xfrm>
          <a:prstGeom prst="rect">
            <a:avLst/>
          </a:prstGeom>
          <a:noFill/>
          <a:ln>
            <a:noFill/>
          </a:ln>
        </p:spPr>
        <p:txBody>
          <a:bodyPr wrap="square" lIns="216000" tIns="0" rIns="0" bIns="0" rtlCol="0" anchor="ctr">
            <a:spAutoFit/>
          </a:bodyPr>
          <a:lstStyle/>
          <a:p>
            <a:pPr algn="ctr" defTabSz="914377">
              <a:defRPr/>
            </a:pPr>
            <a:r>
              <a:rPr lang="en-US" sz="1400" dirty="0" err="1">
                <a:solidFill>
                  <a:prstClr val="white"/>
                </a:solidFill>
                <a:latin typeface="Axiforma" pitchFamily="2" charset="77"/>
              </a:rPr>
              <a:t>Atendimento</a:t>
            </a:r>
            <a:r>
              <a:rPr lang="en-US" sz="1400" dirty="0">
                <a:solidFill>
                  <a:prstClr val="white"/>
                </a:solidFill>
                <a:latin typeface="Axiforma" pitchFamily="2" charset="77"/>
              </a:rPr>
              <a:t> de </a:t>
            </a:r>
            <a:r>
              <a:rPr lang="en-US" sz="1400" b="1" dirty="0">
                <a:solidFill>
                  <a:prstClr val="white"/>
                </a:solidFill>
                <a:latin typeface="Axiforma Heavy" pitchFamily="2" charset="77"/>
              </a:rPr>
              <a:t>100.000</a:t>
            </a:r>
            <a:r>
              <a:rPr lang="en-US" sz="1400" b="1" dirty="0">
                <a:solidFill>
                  <a:prstClr val="white"/>
                </a:solidFill>
                <a:latin typeface="Axiforma" pitchFamily="2" charset="77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Axiforma" pitchFamily="2" charset="77"/>
              </a:rPr>
              <a:t>clientes</a:t>
            </a:r>
            <a:endParaRPr lang="en-US" sz="1400" dirty="0">
              <a:solidFill>
                <a:prstClr val="white"/>
              </a:solidFill>
              <a:latin typeface="Axiforma" pitchFamily="2" charset="77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304AA109-29AC-AE3F-C2F7-7569180FD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059" y="4104438"/>
            <a:ext cx="1845735" cy="1778001"/>
          </a:xfrm>
          <a:prstGeom prst="rect">
            <a:avLst/>
          </a:prstGeom>
        </p:spPr>
      </p:pic>
      <p:sp>
        <p:nvSpPr>
          <p:cNvPr id="3820" name="TextBox 44">
            <a:extLst>
              <a:ext uri="{FF2B5EF4-FFF2-40B4-BE49-F238E27FC236}">
                <a16:creationId xmlns:a16="http://schemas.microsoft.com/office/drawing/2014/main" id="{7B3C68C7-CBC1-48F4-0F98-9BA085486B9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494597" y="4949907"/>
            <a:ext cx="2212156" cy="718210"/>
          </a:xfrm>
          <a:prstGeom prst="rect">
            <a:avLst/>
          </a:prstGeom>
          <a:noFill/>
          <a:ln>
            <a:noFill/>
          </a:ln>
        </p:spPr>
        <p:txBody>
          <a:bodyPr wrap="square" lIns="216000" tIns="0" rIns="0" b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dirty="0" err="1">
                <a:solidFill>
                  <a:prstClr val="white"/>
                </a:solidFill>
                <a:latin typeface="Axiforma" pitchFamily="2" charset="77"/>
              </a:rPr>
              <a:t>Atendimento</a:t>
            </a:r>
            <a:r>
              <a:rPr lang="en-US" sz="1600" b="1" dirty="0">
                <a:solidFill>
                  <a:prstClr val="white"/>
                </a:solidFill>
                <a:latin typeface="Axiforma" pitchFamily="2" charset="77"/>
              </a:rPr>
              <a:t> </a:t>
            </a:r>
          </a:p>
          <a:p>
            <a:pPr algn="ctr" defTabSz="914377">
              <a:defRPr/>
            </a:pPr>
            <a:r>
              <a:rPr lang="en-US" sz="1467" b="1" dirty="0">
                <a:solidFill>
                  <a:prstClr val="white"/>
                </a:solidFill>
                <a:latin typeface="Axiforma Black"/>
              </a:rPr>
              <a:t>a  7 </a:t>
            </a:r>
            <a:r>
              <a:rPr lang="en-US" sz="1467" b="1" dirty="0" err="1">
                <a:solidFill>
                  <a:prstClr val="white"/>
                </a:solidFill>
                <a:latin typeface="Axiforma Black"/>
              </a:rPr>
              <a:t>mesorregiões</a:t>
            </a:r>
            <a:r>
              <a:rPr lang="en-US" sz="1467" b="1" dirty="0">
                <a:solidFill>
                  <a:prstClr val="white"/>
                </a:solidFill>
                <a:latin typeface="Axiforma Black"/>
              </a:rPr>
              <a:t> </a:t>
            </a:r>
            <a:endParaRPr lang="en-US" sz="1467" b="1" dirty="0">
              <a:solidFill>
                <a:prstClr val="white"/>
              </a:solidFill>
              <a:latin typeface="Axiforma Black" pitchFamily="2" charset="77"/>
            </a:endParaRPr>
          </a:p>
          <a:p>
            <a:pPr algn="ctr" defTabSz="914377">
              <a:defRPr/>
            </a:pPr>
            <a:endParaRPr lang="en-US" sz="1600" dirty="0">
              <a:solidFill>
                <a:prstClr val="white"/>
              </a:solidFill>
              <a:latin typeface="Axiforma" pitchFamily="2" charset="77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98F1DFC0-B7D0-5F32-A802-E857D9E0B3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1753" y="1724350"/>
            <a:ext cx="4061348" cy="1658073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DEEFC55F-9435-FC23-F0FC-9211C98F9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1753" y="4097058"/>
            <a:ext cx="4083425" cy="206980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D22C9FF-018A-6B24-7B8C-E0C8FFBFB7A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272059" y="6061883"/>
            <a:ext cx="1014413" cy="34922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353BA6F-8110-CB16-F970-8F4599F05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249" y="4156299"/>
            <a:ext cx="3856664" cy="20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4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F2C0C74-786C-8C96-2478-92BA15F4577C}"/>
              </a:ext>
            </a:extLst>
          </p:cNvPr>
          <p:cNvGrpSpPr/>
          <p:nvPr/>
        </p:nvGrpSpPr>
        <p:grpSpPr>
          <a:xfrm>
            <a:off x="2648452" y="1217506"/>
            <a:ext cx="6013288" cy="3734177"/>
            <a:chOff x="553452" y="975296"/>
            <a:chExt cx="3190511" cy="2451047"/>
          </a:xfrm>
        </p:grpSpPr>
        <p:sp>
          <p:nvSpPr>
            <p:cNvPr id="4" name="Meio-quadro 3">
              <a:extLst>
                <a:ext uri="{FF2B5EF4-FFF2-40B4-BE49-F238E27FC236}">
                  <a16:creationId xmlns:a16="http://schemas.microsoft.com/office/drawing/2014/main" id="{D8810ADA-171D-AF04-3C0E-40A64403C921}"/>
                </a:ext>
              </a:extLst>
            </p:cNvPr>
            <p:cNvSpPr/>
            <p:nvPr/>
          </p:nvSpPr>
          <p:spPr>
            <a:xfrm>
              <a:off x="553452" y="993203"/>
              <a:ext cx="593558" cy="525653"/>
            </a:xfrm>
            <a:prstGeom prst="halfFram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pt-BR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Meio-quadro 4">
              <a:extLst>
                <a:ext uri="{FF2B5EF4-FFF2-40B4-BE49-F238E27FC236}">
                  <a16:creationId xmlns:a16="http://schemas.microsoft.com/office/drawing/2014/main" id="{6B9B1E86-450B-2CE1-F219-F6D2C044F3AD}"/>
                </a:ext>
              </a:extLst>
            </p:cNvPr>
            <p:cNvSpPr/>
            <p:nvPr/>
          </p:nvSpPr>
          <p:spPr>
            <a:xfrm rot="16200000">
              <a:off x="553453" y="2852819"/>
              <a:ext cx="593558" cy="525653"/>
            </a:xfrm>
            <a:prstGeom prst="halfFram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pt-BR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Meio-quadro 5">
              <a:extLst>
                <a:ext uri="{FF2B5EF4-FFF2-40B4-BE49-F238E27FC236}">
                  <a16:creationId xmlns:a16="http://schemas.microsoft.com/office/drawing/2014/main" id="{B3B4B216-3783-8FDA-6CEF-9601D157FD9B}"/>
                </a:ext>
              </a:extLst>
            </p:cNvPr>
            <p:cNvSpPr/>
            <p:nvPr/>
          </p:nvSpPr>
          <p:spPr>
            <a:xfrm rot="10800000">
              <a:off x="3122929" y="2900690"/>
              <a:ext cx="593558" cy="525653"/>
            </a:xfrm>
            <a:prstGeom prst="halfFram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pt-BR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Meio-quadro 6">
              <a:extLst>
                <a:ext uri="{FF2B5EF4-FFF2-40B4-BE49-F238E27FC236}">
                  <a16:creationId xmlns:a16="http://schemas.microsoft.com/office/drawing/2014/main" id="{737CFB97-F2FA-0A9A-A072-2D0986FD5AA9}"/>
                </a:ext>
              </a:extLst>
            </p:cNvPr>
            <p:cNvSpPr/>
            <p:nvPr/>
          </p:nvSpPr>
          <p:spPr>
            <a:xfrm rot="5400000">
              <a:off x="3184358" y="1009248"/>
              <a:ext cx="593558" cy="525653"/>
            </a:xfrm>
            <a:prstGeom prst="halfFram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pt-BR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F4CDC15-F7B7-A254-2931-113AABFBBF90}"/>
                </a:ext>
              </a:extLst>
            </p:cNvPr>
            <p:cNvSpPr txBox="1"/>
            <p:nvPr/>
          </p:nvSpPr>
          <p:spPr>
            <a:xfrm>
              <a:off x="1512389" y="1047179"/>
              <a:ext cx="1343952" cy="303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>
                <a:defRPr/>
              </a:pPr>
              <a:r>
                <a:rPr lang="pt-BR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Betim - Divinópolis</a:t>
              </a:r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1B1D835E-560D-D446-C8A5-FE6FF38CCBDF}"/>
              </a:ext>
            </a:extLst>
          </p:cNvPr>
          <p:cNvSpPr/>
          <p:nvPr/>
        </p:nvSpPr>
        <p:spPr>
          <a:xfrm>
            <a:off x="1001460" y="5404184"/>
            <a:ext cx="1536000" cy="12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467" dirty="0">
                <a:solidFill>
                  <a:prstClr val="white"/>
                </a:solidFill>
                <a:latin typeface="Axiforma Book" pitchFamily="2" charset="77"/>
              </a:rPr>
              <a:t>300 km de nova rede construída (20% rede atual)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DFCFCE5-D1E5-DF51-4ABB-CCC64BC864E0}"/>
              </a:ext>
            </a:extLst>
          </p:cNvPr>
          <p:cNvSpPr/>
          <p:nvPr/>
        </p:nvSpPr>
        <p:spPr>
          <a:xfrm>
            <a:off x="2648452" y="5404184"/>
            <a:ext cx="1536000" cy="124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8 municípios atendidos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7B8363A-249D-3855-C662-4780972ADF13}"/>
              </a:ext>
            </a:extLst>
          </p:cNvPr>
          <p:cNvSpPr/>
          <p:nvPr/>
        </p:nvSpPr>
        <p:spPr>
          <a:xfrm>
            <a:off x="4274055" y="5404184"/>
            <a:ext cx="1536000" cy="124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R$ 780 milhões</a:t>
            </a:r>
          </a:p>
          <a:p>
            <a:pPr algn="ctr" defTabSz="609585">
              <a:defRPr/>
            </a:pPr>
            <a:r>
              <a:rPr lang="pt-BR" sz="1600" dirty="0" err="1">
                <a:solidFill>
                  <a:prstClr val="white"/>
                </a:solidFill>
                <a:latin typeface="Calibri" panose="020F0502020204030204"/>
              </a:rPr>
              <a:t>Capex</a:t>
            </a:r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34CB6FE-0C57-426F-3261-2995B90D27CE}"/>
              </a:ext>
            </a:extLst>
          </p:cNvPr>
          <p:cNvSpPr/>
          <p:nvPr/>
        </p:nvSpPr>
        <p:spPr>
          <a:xfrm>
            <a:off x="5910352" y="5404184"/>
            <a:ext cx="1536000" cy="1248000"/>
          </a:xfrm>
          <a:prstGeom prst="rect">
            <a:avLst/>
          </a:prstGeom>
          <a:solidFill>
            <a:srgbClr val="CE8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240 mil m³/dia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4DB672D-8E0E-9820-B15D-BF6771515B6C}"/>
              </a:ext>
            </a:extLst>
          </p:cNvPr>
          <p:cNvSpPr/>
          <p:nvPr/>
        </p:nvSpPr>
        <p:spPr>
          <a:xfrm>
            <a:off x="7546649" y="5404184"/>
            <a:ext cx="1536000" cy="12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Início das obras</a:t>
            </a:r>
          </a:p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1º Semestre</a:t>
            </a:r>
          </a:p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2024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43ADC5E-63B0-FC0C-A66D-0D3E43620D44}"/>
              </a:ext>
            </a:extLst>
          </p:cNvPr>
          <p:cNvSpPr txBox="1">
            <a:spLocks/>
          </p:cNvSpPr>
          <p:nvPr/>
        </p:nvSpPr>
        <p:spPr>
          <a:xfrm>
            <a:off x="259692" y="45756"/>
            <a:ext cx="4777521" cy="736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00000"/>
              </a:lnSpc>
              <a:spcBef>
                <a:spcPts val="1333"/>
              </a:spcBef>
              <a:buNone/>
              <a:defRPr/>
            </a:pPr>
            <a:r>
              <a:rPr lang="en-US" sz="3733" b="1" dirty="0" err="1">
                <a:solidFill>
                  <a:srgbClr val="2686C7"/>
                </a:solidFill>
                <a:latin typeface="Axiforma Book" pitchFamily="2" charset="77"/>
              </a:rPr>
              <a:t>Projeto</a:t>
            </a:r>
            <a:r>
              <a:rPr lang="en-US" sz="3733" b="1" dirty="0">
                <a:solidFill>
                  <a:srgbClr val="2686C7"/>
                </a:solidFill>
                <a:latin typeface="Axiforma Book" pitchFamily="2" charset="77"/>
              </a:rPr>
              <a:t> Centro Oeste</a:t>
            </a:r>
            <a:endParaRPr lang="en-US" sz="3733" dirty="0">
              <a:solidFill>
                <a:srgbClr val="5B9BD5">
                  <a:lumMod val="75000"/>
                </a:srgbClr>
              </a:solidFill>
              <a:highlight>
                <a:srgbClr val="FF0000"/>
              </a:highlight>
              <a:latin typeface="Axiforma Book" pitchFamily="2" charset="77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6A8E955-3F5E-5FE3-9DCF-85217F061BB7}"/>
              </a:ext>
            </a:extLst>
          </p:cNvPr>
          <p:cNvSpPr/>
          <p:nvPr/>
        </p:nvSpPr>
        <p:spPr>
          <a:xfrm>
            <a:off x="9172249" y="5404184"/>
            <a:ext cx="1536000" cy="124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467" dirty="0">
                <a:solidFill>
                  <a:prstClr val="white"/>
                </a:solidFill>
                <a:latin typeface="Calibri" panose="020F0502020204030204"/>
              </a:rPr>
              <a:t>Geração de Empregos</a:t>
            </a:r>
          </a:p>
          <a:p>
            <a:pPr algn="ctr" defTabSz="609585">
              <a:defRPr/>
            </a:pPr>
            <a:r>
              <a:rPr lang="pt-BR" sz="1467" dirty="0">
                <a:solidFill>
                  <a:prstClr val="white"/>
                </a:solidFill>
                <a:latin typeface="Calibri" panose="020F0502020204030204"/>
              </a:rPr>
              <a:t>15 mil</a:t>
            </a:r>
          </a:p>
          <a:p>
            <a:pPr algn="ctr" defTabSz="609585">
              <a:defRPr/>
            </a:pPr>
            <a:r>
              <a:rPr lang="pt-BR" sz="1467" dirty="0">
                <a:solidFill>
                  <a:prstClr val="white"/>
                </a:solidFill>
                <a:latin typeface="Calibri" panose="020F0502020204030204"/>
              </a:rPr>
              <a:t>(diretos e indiretos)</a:t>
            </a:r>
          </a:p>
        </p:txBody>
      </p:sp>
      <p:pic>
        <p:nvPicPr>
          <p:cNvPr id="17" name="Imagem 16" descr="Mapa com linhas pretas em fundo branco&#10;&#10;Descrição gerada automaticamente com confiança média">
            <a:extLst>
              <a:ext uri="{FF2B5EF4-FFF2-40B4-BE49-F238E27FC236}">
                <a16:creationId xmlns:a16="http://schemas.microsoft.com/office/drawing/2014/main" id="{D0E40722-C35F-841F-81D3-FE5240DE5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38" y="1997338"/>
            <a:ext cx="4829175" cy="2105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12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D0EA117-1069-7B3A-F630-EC4D49619FE5}"/>
              </a:ext>
            </a:extLst>
          </p:cNvPr>
          <p:cNvSpPr/>
          <p:nvPr/>
        </p:nvSpPr>
        <p:spPr>
          <a:xfrm>
            <a:off x="2807617" y="1414845"/>
            <a:ext cx="8303172" cy="1643033"/>
          </a:xfrm>
          <a:prstGeom prst="roundRect">
            <a:avLst/>
          </a:prstGeom>
          <a:solidFill>
            <a:srgbClr val="D8901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t-BR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82904DE-E30F-9720-8965-9DA8DB64979B}"/>
              </a:ext>
            </a:extLst>
          </p:cNvPr>
          <p:cNvSpPr/>
          <p:nvPr/>
        </p:nvSpPr>
        <p:spPr>
          <a:xfrm>
            <a:off x="2921929" y="3939985"/>
            <a:ext cx="1536000" cy="9630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± 120 Km de rede a ser construída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A909DC2-8AA8-10DA-A203-952877F2B669}"/>
              </a:ext>
            </a:extLst>
          </p:cNvPr>
          <p:cNvSpPr/>
          <p:nvPr/>
        </p:nvSpPr>
        <p:spPr>
          <a:xfrm>
            <a:off x="4568921" y="3939985"/>
            <a:ext cx="1536000" cy="9630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6 municípios atendidos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2EEDB25-70AB-03E2-A766-7B23E9BCA5BD}"/>
              </a:ext>
            </a:extLst>
          </p:cNvPr>
          <p:cNvSpPr/>
          <p:nvPr/>
        </p:nvSpPr>
        <p:spPr>
          <a:xfrm>
            <a:off x="6194524" y="3939985"/>
            <a:ext cx="1536000" cy="96305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± 350 milhões</a:t>
            </a:r>
          </a:p>
          <a:p>
            <a:pPr algn="ctr" defTabSz="609585">
              <a:defRPr/>
            </a:pPr>
            <a:r>
              <a:rPr lang="pt-BR" sz="1600" dirty="0" err="1">
                <a:solidFill>
                  <a:prstClr val="white"/>
                </a:solidFill>
                <a:latin typeface="Calibri" panose="020F0502020204030204"/>
              </a:rPr>
              <a:t>Capex</a:t>
            </a:r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58BE364-A18E-DC14-6781-0326DC6C7D2B}"/>
              </a:ext>
            </a:extLst>
          </p:cNvPr>
          <p:cNvSpPr/>
          <p:nvPr/>
        </p:nvSpPr>
        <p:spPr>
          <a:xfrm>
            <a:off x="7830821" y="3939985"/>
            <a:ext cx="1536000" cy="963055"/>
          </a:xfrm>
          <a:prstGeom prst="rect">
            <a:avLst/>
          </a:prstGeom>
          <a:solidFill>
            <a:srgbClr val="CE8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±  150 mil m³/dia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07C4FF-3FF4-18E3-1D6F-929914228745}"/>
              </a:ext>
            </a:extLst>
          </p:cNvPr>
          <p:cNvSpPr txBox="1"/>
          <p:nvPr/>
        </p:nvSpPr>
        <p:spPr>
          <a:xfrm>
            <a:off x="3160681" y="1515962"/>
            <a:ext cx="7851227" cy="1335695"/>
          </a:xfrm>
          <a:prstGeom prst="rect">
            <a:avLst/>
          </a:prstGeom>
        </p:spPr>
        <p:txBody>
          <a:bodyPr vert="horz" lIns="0" tIns="60960" rIns="121920" bIns="60960" rtlCol="0">
            <a:noAutofit/>
          </a:bodyPr>
          <a:lstStyle>
            <a:defPPr>
              <a:defRPr lang="en-US"/>
            </a:defPPr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baseline="0">
                <a:solidFill>
                  <a:srgbClr val="2586C8"/>
                </a:solidFill>
                <a:latin typeface="Axiforma" pitchFamily="2" charset="77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baseline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baseline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baseline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baseline="0">
                <a:solidFill>
                  <a:schemeClr val="accent6"/>
                </a:solidFill>
                <a:latin typeface="Bradesco Sans" panose="00000500000000000000" pitchFamily="2" charset="0"/>
                <a:ea typeface="Yu Gothic UI Semibold" panose="020B0700000000000000" pitchFamily="34" charset="-128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defTabSz="914377">
              <a:spcBef>
                <a:spcPts val="1000"/>
              </a:spcBef>
            </a:pPr>
            <a:r>
              <a:rPr lang="pt-BR" sz="2000" dirty="0">
                <a:solidFill>
                  <a:prstClr val="black"/>
                </a:solidFill>
              </a:rPr>
              <a:t>A expansão nessa região começa pelo ponto de interconexão na divisa com o estado de São Paulo até Extrema e, daí, estendendo-se até Pouso Alegre. Após atendimento a aglomerações industriais, prevê-se construção de redes na mancha urbana. Os municípios de Pouso Alegre e de Extrema já são atendidos via “gasoduto virtual”, por projeto estruturante. </a:t>
            </a:r>
          </a:p>
        </p:txBody>
      </p:sp>
      <p:sp>
        <p:nvSpPr>
          <p:cNvPr id="8" name="Seta: Pentágono 7">
            <a:extLst>
              <a:ext uri="{FF2B5EF4-FFF2-40B4-BE49-F238E27FC236}">
                <a16:creationId xmlns:a16="http://schemas.microsoft.com/office/drawing/2014/main" id="{0D1CDD26-3BE9-3343-A0B2-22CE3B99DB96}"/>
              </a:ext>
            </a:extLst>
          </p:cNvPr>
          <p:cNvSpPr/>
          <p:nvPr/>
        </p:nvSpPr>
        <p:spPr>
          <a:xfrm>
            <a:off x="964013" y="1814046"/>
            <a:ext cx="2070425" cy="96459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pt-BR" sz="1867" dirty="0">
                <a:solidFill>
                  <a:prstClr val="white"/>
                </a:solidFill>
                <a:latin typeface="Calibri" panose="020F0502020204030204"/>
              </a:rPr>
              <a:t>Extrema – Pouso Alegre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35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/>
          <p:nvPr/>
        </p:nvSpPr>
        <p:spPr>
          <a:xfrm>
            <a:off x="1204043" y="365291"/>
            <a:ext cx="10087276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pt-BR" sz="3733" b="1" dirty="0">
                <a:solidFill>
                  <a:srgbClr val="2686C7"/>
                </a:solidFill>
                <a:latin typeface="Axiforma Heavy" pitchFamily="2" charset="77"/>
              </a:rPr>
              <a:t>Composição da receita requerida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EE920A05-48B5-06E2-B133-55310546D105}"/>
              </a:ext>
            </a:extLst>
          </p:cNvPr>
          <p:cNvSpPr/>
          <p:nvPr/>
        </p:nvSpPr>
        <p:spPr>
          <a:xfrm>
            <a:off x="6766236" y="2244215"/>
            <a:ext cx="4964480" cy="2655717"/>
          </a:xfrm>
          <a:prstGeom prst="roundRect">
            <a:avLst>
              <a:gd name="adj" fmla="val 11714"/>
            </a:avLst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1" name="Chart 24">
            <a:extLst>
              <a:ext uri="{FF2B5EF4-FFF2-40B4-BE49-F238E27FC236}">
                <a16:creationId xmlns:a16="http://schemas.microsoft.com/office/drawing/2014/main" id="{B9D246AD-B9EE-2AAC-1C67-D5C0B82598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979" y="1084539"/>
          <a:ext cx="7431453" cy="510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C8A282AE-C068-5477-EA30-2A563E1E29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4672" y="2538396"/>
          <a:ext cx="4540990" cy="2042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876942" imgH="2194419" progId="Excel.Sheet.12">
                  <p:embed/>
                </p:oleObj>
              </mc:Choice>
              <mc:Fallback>
                <p:oleObj name="Worksheet" r:id="rId4" imgW="4876942" imgH="2194419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C8A282AE-C068-5477-EA30-2A563E1E2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04672" y="2538396"/>
                        <a:ext cx="4540990" cy="2042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A3A11368-C48B-A316-26EB-04B01632A923}"/>
              </a:ext>
            </a:extLst>
          </p:cNvPr>
          <p:cNvSpPr/>
          <p:nvPr/>
        </p:nvSpPr>
        <p:spPr>
          <a:xfrm>
            <a:off x="6842438" y="2346380"/>
            <a:ext cx="4964480" cy="2655717"/>
          </a:xfrm>
          <a:prstGeom prst="roundRect">
            <a:avLst>
              <a:gd name="adj" fmla="val 11714"/>
            </a:avLst>
          </a:prstGeom>
          <a:noFill/>
          <a:ln w="28575">
            <a:solidFill>
              <a:srgbClr val="C0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091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BE40545-4D35-39E8-48A4-6E0D775337CE}"/>
              </a:ext>
            </a:extLst>
          </p:cNvPr>
          <p:cNvSpPr txBox="1">
            <a:spLocks/>
          </p:cNvSpPr>
          <p:nvPr/>
        </p:nvSpPr>
        <p:spPr>
          <a:xfrm>
            <a:off x="929866" y="158566"/>
            <a:ext cx="9208745" cy="6161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None/>
            </a:pPr>
            <a:r>
              <a:rPr lang="pt-BR" sz="3733" b="1" dirty="0">
                <a:solidFill>
                  <a:srgbClr val="2686C7"/>
                </a:solidFill>
                <a:latin typeface="Axiforma Heavy" pitchFamily="2" charset="77"/>
              </a:rPr>
              <a:t>Prazo de concessão e penetração de mercado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2DA2B49-3CA3-7B09-8E90-7169C8BECC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272059" y="6061883"/>
            <a:ext cx="1014413" cy="349224"/>
          </a:xfrm>
          <a:prstGeom prst="rect">
            <a:avLst/>
          </a:prstGeom>
        </p:spPr>
      </p:pic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E5E58896-7420-8570-B601-337DB68FEF60}"/>
              </a:ext>
            </a:extLst>
          </p:cNvPr>
          <p:cNvSpPr txBox="1">
            <a:spLocks/>
          </p:cNvSpPr>
          <p:nvPr/>
        </p:nvSpPr>
        <p:spPr>
          <a:xfrm>
            <a:off x="1006944" y="865720"/>
            <a:ext cx="9685179" cy="306595"/>
          </a:xfrm>
          <a:prstGeom prst="rect">
            <a:avLst/>
          </a:prstGeom>
        </p:spPr>
        <p:txBody>
          <a:bodyPr vert="horz" lIns="0" tIns="10800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414141"/>
                </a:solidFill>
                <a:latin typeface="Bradesco Sans" panose="00000500000000000000" pitchFamily="2" charset="0"/>
                <a:ea typeface="Yu Gothic Light" panose="020B03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Yu Gothic Light" panose="020B0300000000000000" pitchFamily="34" charset="-128"/>
                <a:cs typeface="+mn-cs"/>
              </a:rPr>
              <a:t>Um dos mais longos contratos de concessão do setor de distribuição de gás natural</a:t>
            </a:r>
          </a:p>
        </p:txBody>
      </p:sp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id="{6BEF7FF5-C94C-712A-38E6-76CF84066FB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9860777"/>
              </p:ext>
            </p:extLst>
          </p:nvPr>
        </p:nvGraphicFramePr>
        <p:xfrm>
          <a:off x="1289765" y="2373218"/>
          <a:ext cx="10368834" cy="3771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39">
                  <a:extLst>
                    <a:ext uri="{9D8B030D-6E8A-4147-A177-3AD203B41FA5}">
                      <a16:colId xmlns:a16="http://schemas.microsoft.com/office/drawing/2014/main" val="3926555587"/>
                    </a:ext>
                  </a:extLst>
                </a:gridCol>
                <a:gridCol w="1728139">
                  <a:extLst>
                    <a:ext uri="{9D8B030D-6E8A-4147-A177-3AD203B41FA5}">
                      <a16:colId xmlns:a16="http://schemas.microsoft.com/office/drawing/2014/main" val="3196082266"/>
                    </a:ext>
                  </a:extLst>
                </a:gridCol>
                <a:gridCol w="1728139">
                  <a:extLst>
                    <a:ext uri="{9D8B030D-6E8A-4147-A177-3AD203B41FA5}">
                      <a16:colId xmlns:a16="http://schemas.microsoft.com/office/drawing/2014/main" val="3259655337"/>
                    </a:ext>
                  </a:extLst>
                </a:gridCol>
                <a:gridCol w="1728139">
                  <a:extLst>
                    <a:ext uri="{9D8B030D-6E8A-4147-A177-3AD203B41FA5}">
                      <a16:colId xmlns:a16="http://schemas.microsoft.com/office/drawing/2014/main" val="954175113"/>
                    </a:ext>
                  </a:extLst>
                </a:gridCol>
                <a:gridCol w="1728139">
                  <a:extLst>
                    <a:ext uri="{9D8B030D-6E8A-4147-A177-3AD203B41FA5}">
                      <a16:colId xmlns:a16="http://schemas.microsoft.com/office/drawing/2014/main" val="1832831779"/>
                    </a:ext>
                  </a:extLst>
                </a:gridCol>
                <a:gridCol w="1728139">
                  <a:extLst>
                    <a:ext uri="{9D8B030D-6E8A-4147-A177-3AD203B41FA5}">
                      <a16:colId xmlns:a16="http://schemas.microsoft.com/office/drawing/2014/main" val="3145000235"/>
                    </a:ext>
                  </a:extLst>
                </a:gridCol>
              </a:tblGrid>
              <a:tr h="628525">
                <a:tc>
                  <a:txBody>
                    <a:bodyPr/>
                    <a:lstStyle/>
                    <a:p>
                      <a:pPr algn="ctr"/>
                      <a:endParaRPr lang="en-US" sz="1000" noProof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Minas Gerais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~82 mil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0,85%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Janeiro/2053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noProof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86298"/>
                  </a:ext>
                </a:extLst>
              </a:tr>
              <a:tr h="628525">
                <a:tc>
                  <a:txBody>
                    <a:bodyPr/>
                    <a:lstStyle/>
                    <a:p>
                      <a:pPr algn="ctr"/>
                      <a:endParaRPr lang="en-US" sz="1000" noProof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 err="1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Nordeste</a:t>
                      </a:r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 de São Paulo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~2.4 </a:t>
                      </a:r>
                      <a:r>
                        <a:rPr lang="en-US" sz="1000" b="0" noProof="0" dirty="0" err="1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milhões</a:t>
                      </a:r>
                      <a:endParaRPr lang="en-US" sz="1000" b="0" noProof="0" dirty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12,01%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 err="1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Dezembro</a:t>
                      </a:r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/2049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noProof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890490"/>
                  </a:ext>
                </a:extLst>
              </a:tr>
              <a:tr h="628525">
                <a:tc>
                  <a:txBody>
                    <a:bodyPr/>
                    <a:lstStyle/>
                    <a:p>
                      <a:pPr algn="ctr"/>
                      <a:endParaRPr lang="en-US" sz="1000" noProof="0" dirty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 err="1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Espírito</a:t>
                      </a:r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 Santo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~75 mil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4,17%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Agosto/2045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noProof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80029"/>
                  </a:ext>
                </a:extLst>
              </a:tr>
              <a:tr h="628525">
                <a:tc>
                  <a:txBody>
                    <a:bodyPr/>
                    <a:lstStyle/>
                    <a:p>
                      <a:pPr algn="ctr"/>
                      <a:endParaRPr lang="en-US" sz="1000" noProof="0" dirty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Sul de São Paulo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~96 mil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0,48%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noProof="0" dirty="0" err="1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Dezembro</a:t>
                      </a:r>
                      <a:r>
                        <a:rPr lang="en-AU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/2030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noProof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799518"/>
                  </a:ext>
                </a:extLst>
              </a:tr>
              <a:tr h="628525">
                <a:tc>
                  <a:txBody>
                    <a:bodyPr/>
                    <a:lstStyle/>
                    <a:p>
                      <a:pPr algn="ctr"/>
                      <a:endParaRPr lang="en-US" sz="1000" noProof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Noroeste de São Paulo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~39 mil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0,19%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noProof="0" dirty="0" err="1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Dezembro</a:t>
                      </a:r>
                      <a:r>
                        <a:rPr lang="en-AU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/2029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noProof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724053"/>
                  </a:ext>
                </a:extLst>
              </a:tr>
              <a:tr h="628525">
                <a:tc>
                  <a:txBody>
                    <a:bodyPr/>
                    <a:lstStyle/>
                    <a:p>
                      <a:pPr algn="ctr"/>
                      <a:endParaRPr lang="en-US" sz="1000" noProof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Rio de Janeiro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~991 mil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12,66%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noProof="0" dirty="0" err="1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Julho</a:t>
                      </a:r>
                      <a:r>
                        <a:rPr lang="en-AU" sz="1000" b="0" noProof="0" dirty="0">
                          <a:solidFill>
                            <a:schemeClr val="tx1"/>
                          </a:solidFill>
                          <a:latin typeface="Bradesco Sans" panose="00000500000000000000" pitchFamily="2" charset="0"/>
                        </a:rPr>
                        <a:t>/2027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noProof="0" dirty="0">
                        <a:solidFill>
                          <a:schemeClr val="tx1"/>
                        </a:solidFill>
                        <a:latin typeface="Bradesco Sa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620139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72B4E-5265-5777-8BA4-961CE8359858}"/>
              </a:ext>
            </a:extLst>
          </p:cNvPr>
          <p:cNvSpPr txBox="1">
            <a:spLocks/>
          </p:cNvSpPr>
          <p:nvPr/>
        </p:nvSpPr>
        <p:spPr>
          <a:xfrm>
            <a:off x="932882" y="1461829"/>
            <a:ext cx="11082600" cy="193899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200" dirty="0">
                <a:solidFill>
                  <a:srgbClr val="00539F"/>
                </a:solidFill>
              </a:rPr>
              <a:t>Comparação dos prazos de concessão de alguns players de distribuição de gás natural (Região Sudeste)</a:t>
            </a:r>
            <a:endParaRPr lang="en-AU" sz="1200" dirty="0">
              <a:solidFill>
                <a:srgbClr val="00539F"/>
              </a:solidFill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8D30E9F-7B27-2E92-EA22-24078D7DBF32}"/>
              </a:ext>
            </a:extLst>
          </p:cNvPr>
          <p:cNvSpPr txBox="1">
            <a:spLocks/>
          </p:cNvSpPr>
          <p:nvPr/>
        </p:nvSpPr>
        <p:spPr>
          <a:xfrm>
            <a:off x="1669317" y="6467349"/>
            <a:ext cx="9502588" cy="32207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AU" sz="800" dirty="0"/>
              <a:t>Fonte: </a:t>
            </a:r>
            <a:r>
              <a:rPr lang="pt-BR" sz="800" dirty="0"/>
              <a:t>Relações com investidores das empresas </a:t>
            </a:r>
          </a:p>
          <a:p>
            <a:pPr>
              <a:spcBef>
                <a:spcPts val="600"/>
              </a:spcBef>
            </a:pPr>
            <a:r>
              <a:rPr lang="pt-BR" sz="800" dirty="0"/>
              <a:t>¹ Número clientes residenciais pelo número de domicílios do Estado de acordo com os dados do Censo 2022</a:t>
            </a:r>
            <a:endParaRPr lang="en-AU" sz="800" dirty="0"/>
          </a:p>
        </p:txBody>
      </p:sp>
      <p:sp>
        <p:nvSpPr>
          <p:cNvPr id="5" name="Retângulo Arredondado 26">
            <a:extLst>
              <a:ext uri="{FF2B5EF4-FFF2-40B4-BE49-F238E27FC236}">
                <a16:creationId xmlns:a16="http://schemas.microsoft.com/office/drawing/2014/main" id="{86C6262C-D22A-42EF-907E-BBA91F93E5F3}"/>
              </a:ext>
            </a:extLst>
          </p:cNvPr>
          <p:cNvSpPr/>
          <p:nvPr/>
        </p:nvSpPr>
        <p:spPr>
          <a:xfrm>
            <a:off x="2960914" y="1895044"/>
            <a:ext cx="1592878" cy="325622"/>
          </a:xfrm>
          <a:prstGeom prst="roundRect">
            <a:avLst>
              <a:gd name="adj" fmla="val 13353"/>
            </a:avLst>
          </a:prstGeom>
          <a:solidFill>
            <a:srgbClr val="007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 err="1">
                <a:solidFill>
                  <a:srgbClr val="FFFFFF"/>
                </a:solidFill>
                <a:latin typeface="Bradesco Sans SemiBold" panose="00000700000000000000" pitchFamily="2" charset="0"/>
              </a:rPr>
              <a:t>Área</a:t>
            </a:r>
            <a:r>
              <a:rPr lang="en-AU" sz="1200" dirty="0">
                <a:solidFill>
                  <a:srgbClr val="FFFFFF"/>
                </a:solidFill>
                <a:latin typeface="Bradesco Sans SemiBold" panose="00000700000000000000" pitchFamily="2" charset="0"/>
              </a:rPr>
              <a:t> de </a:t>
            </a:r>
            <a:r>
              <a:rPr lang="en-AU" sz="1200" dirty="0" err="1">
                <a:solidFill>
                  <a:srgbClr val="FFFFFF"/>
                </a:solidFill>
                <a:latin typeface="Bradesco Sans SemiBold" panose="00000700000000000000" pitchFamily="2" charset="0"/>
              </a:rPr>
              <a:t>concessão</a:t>
            </a:r>
            <a:endParaRPr lang="en-AU" sz="1200" dirty="0">
              <a:latin typeface="Bradesco Sans" panose="00000500000000000000" pitchFamily="2" charset="0"/>
            </a:endParaRPr>
          </a:p>
        </p:txBody>
      </p:sp>
      <p:sp>
        <p:nvSpPr>
          <p:cNvPr id="6" name="Retângulo Arredondado 26">
            <a:extLst>
              <a:ext uri="{FF2B5EF4-FFF2-40B4-BE49-F238E27FC236}">
                <a16:creationId xmlns:a16="http://schemas.microsoft.com/office/drawing/2014/main" id="{A0568082-6A92-5F92-DAB6-D02A39D55881}"/>
              </a:ext>
            </a:extLst>
          </p:cNvPr>
          <p:cNvSpPr/>
          <p:nvPr/>
        </p:nvSpPr>
        <p:spPr>
          <a:xfrm>
            <a:off x="4773303" y="1895044"/>
            <a:ext cx="1592878" cy="325622"/>
          </a:xfrm>
          <a:prstGeom prst="roundRect">
            <a:avLst>
              <a:gd name="adj" fmla="val 13353"/>
            </a:avLst>
          </a:prstGeom>
          <a:solidFill>
            <a:srgbClr val="E69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 err="1">
                <a:solidFill>
                  <a:srgbClr val="FFFFFF"/>
                </a:solidFill>
                <a:latin typeface="Bradesco Sans SemiBold" panose="00000700000000000000" pitchFamily="2" charset="0"/>
              </a:rPr>
              <a:t>Número</a:t>
            </a:r>
            <a:r>
              <a:rPr lang="en-AU" sz="1200" dirty="0">
                <a:solidFill>
                  <a:srgbClr val="FFFFFF"/>
                </a:solidFill>
                <a:latin typeface="Bradesco Sans SemiBold" panose="00000700000000000000" pitchFamily="2" charset="0"/>
              </a:rPr>
              <a:t> de </a:t>
            </a:r>
            <a:r>
              <a:rPr lang="en-AU" sz="1200" dirty="0" err="1">
                <a:solidFill>
                  <a:srgbClr val="FFFFFF"/>
                </a:solidFill>
                <a:latin typeface="Bradesco Sans SemiBold" panose="00000700000000000000" pitchFamily="2" charset="0"/>
              </a:rPr>
              <a:t>clientes</a:t>
            </a:r>
            <a:endParaRPr lang="en-AU" sz="1200" baseline="30000" dirty="0">
              <a:latin typeface="Bradesco Sans" panose="00000500000000000000" pitchFamily="2" charset="0"/>
            </a:endParaRPr>
          </a:p>
        </p:txBody>
      </p:sp>
      <p:sp>
        <p:nvSpPr>
          <p:cNvPr id="7" name="Retângulo Arredondado 26">
            <a:extLst>
              <a:ext uri="{FF2B5EF4-FFF2-40B4-BE49-F238E27FC236}">
                <a16:creationId xmlns:a16="http://schemas.microsoft.com/office/drawing/2014/main" id="{4907F604-300E-B133-6870-6B5778FDA478}"/>
              </a:ext>
            </a:extLst>
          </p:cNvPr>
          <p:cNvSpPr/>
          <p:nvPr/>
        </p:nvSpPr>
        <p:spPr>
          <a:xfrm>
            <a:off x="8297129" y="1895044"/>
            <a:ext cx="1592878" cy="325622"/>
          </a:xfrm>
          <a:prstGeom prst="roundRect">
            <a:avLst>
              <a:gd name="adj" fmla="val 13353"/>
            </a:avLst>
          </a:prstGeom>
          <a:solidFill>
            <a:srgbClr val="E69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>
                <a:solidFill>
                  <a:srgbClr val="FFFFFF"/>
                </a:solidFill>
                <a:latin typeface="Bradesco Sans SemiBold" panose="00000700000000000000" pitchFamily="2" charset="0"/>
              </a:rPr>
              <a:t>Fim</a:t>
            </a:r>
            <a:r>
              <a:rPr lang="en-AU" sz="1200" dirty="0">
                <a:solidFill>
                  <a:srgbClr val="FFFFFF"/>
                </a:solidFill>
                <a:latin typeface="Bradesco Sans SemiBold" panose="00000700000000000000" pitchFamily="2" charset="0"/>
              </a:rPr>
              <a:t> </a:t>
            </a:r>
            <a:r>
              <a:rPr lang="en-AU" sz="1200">
                <a:solidFill>
                  <a:srgbClr val="FFFFFF"/>
                </a:solidFill>
                <a:latin typeface="Bradesco Sans SemiBold" panose="00000700000000000000" pitchFamily="2" charset="0"/>
              </a:rPr>
              <a:t>da concessão</a:t>
            </a:r>
            <a:endParaRPr lang="en-AU" sz="1200" dirty="0">
              <a:solidFill>
                <a:srgbClr val="FFFFFF"/>
              </a:solidFill>
              <a:latin typeface="Bradesco Sans SemiBold" panose="00000700000000000000" pitchFamily="2" charset="0"/>
            </a:endParaRPr>
          </a:p>
        </p:txBody>
      </p:sp>
      <p:sp>
        <p:nvSpPr>
          <p:cNvPr id="10" name="Retângulo Arredondado 26">
            <a:extLst>
              <a:ext uri="{FF2B5EF4-FFF2-40B4-BE49-F238E27FC236}">
                <a16:creationId xmlns:a16="http://schemas.microsoft.com/office/drawing/2014/main" id="{F162799E-E386-E67A-D74D-9B366C5B8BC3}"/>
              </a:ext>
            </a:extLst>
          </p:cNvPr>
          <p:cNvSpPr/>
          <p:nvPr/>
        </p:nvSpPr>
        <p:spPr>
          <a:xfrm>
            <a:off x="10029023" y="1895044"/>
            <a:ext cx="1592878" cy="325622"/>
          </a:xfrm>
          <a:prstGeom prst="roundRect">
            <a:avLst>
              <a:gd name="adj" fmla="val 13353"/>
            </a:avLst>
          </a:prstGeom>
          <a:solidFill>
            <a:srgbClr val="007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>
                <a:solidFill>
                  <a:srgbClr val="FFFFFF"/>
                </a:solidFill>
                <a:latin typeface="Bradesco Sans SemiBold" panose="00000700000000000000" pitchFamily="2" charset="0"/>
              </a:rPr>
              <a:t>Prazo</a:t>
            </a:r>
            <a:r>
              <a:rPr lang="en-AU" sz="1200" dirty="0">
                <a:solidFill>
                  <a:srgbClr val="FFFFFF"/>
                </a:solidFill>
                <a:latin typeface="Bradesco Sans SemiBold" panose="00000700000000000000" pitchFamily="2" charset="0"/>
              </a:rPr>
              <a:t> </a:t>
            </a:r>
            <a:r>
              <a:rPr lang="en-AU" sz="1200">
                <a:solidFill>
                  <a:srgbClr val="FFFFFF"/>
                </a:solidFill>
                <a:latin typeface="Bradesco Sans SemiBold" panose="00000700000000000000" pitchFamily="2" charset="0"/>
              </a:rPr>
              <a:t>restante (anos)</a:t>
            </a:r>
            <a:endParaRPr lang="en-AU" sz="1200" dirty="0">
              <a:solidFill>
                <a:srgbClr val="FFFFFF"/>
              </a:solidFill>
              <a:latin typeface="Bradesco Sans SemiBold" panose="00000700000000000000" pitchFamily="2" charset="0"/>
            </a:endParaRPr>
          </a:p>
        </p:txBody>
      </p:sp>
      <p:pic>
        <p:nvPicPr>
          <p:cNvPr id="11" name="Picture 29">
            <a:extLst>
              <a:ext uri="{FF2B5EF4-FFF2-40B4-BE49-F238E27FC236}">
                <a16:creationId xmlns:a16="http://schemas.microsoft.com/office/drawing/2014/main" id="{1FFC03FC-55BD-1361-26DD-8F5A6682B3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070" y="2409048"/>
            <a:ext cx="1138498" cy="442387"/>
          </a:xfrm>
          <a:prstGeom prst="rect">
            <a:avLst/>
          </a:prstGeom>
        </p:spPr>
      </p:pic>
      <p:pic>
        <p:nvPicPr>
          <p:cNvPr id="12" name="Picture 2" descr="https://esgas.com.br/wp-content/uploads/2020/10/logo.png">
            <a:extLst>
              <a:ext uri="{FF2B5EF4-FFF2-40B4-BE49-F238E27FC236}">
                <a16:creationId xmlns:a16="http://schemas.microsoft.com/office/drawing/2014/main" id="{88B583E8-75DF-DB34-57AD-152146944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541" y="3692435"/>
            <a:ext cx="1021557" cy="4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as Natural Fenosa passa a se chamar Naturgy no Brasil - Diário do ...">
            <a:extLst>
              <a:ext uri="{FF2B5EF4-FFF2-40B4-BE49-F238E27FC236}">
                <a16:creationId xmlns:a16="http://schemas.microsoft.com/office/drawing/2014/main" id="{41B89E53-4F9C-48EB-E651-03C80BD5F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12" t="29286" r="11528" b="39247"/>
          <a:stretch/>
        </p:blipFill>
        <p:spPr bwMode="auto">
          <a:xfrm>
            <a:off x="1289765" y="4412712"/>
            <a:ext cx="1001108" cy="3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3">
            <a:extLst>
              <a:ext uri="{FF2B5EF4-FFF2-40B4-BE49-F238E27FC236}">
                <a16:creationId xmlns:a16="http://schemas.microsoft.com/office/drawing/2014/main" id="{4BC1FE19-002C-5900-AF23-C7D64A8827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166" y="5041343"/>
            <a:ext cx="1056307" cy="322872"/>
          </a:xfrm>
          <a:prstGeom prst="rect">
            <a:avLst/>
          </a:prstGeom>
        </p:spPr>
      </p:pic>
      <p:pic>
        <p:nvPicPr>
          <p:cNvPr id="15" name="Picture 34">
            <a:extLst>
              <a:ext uri="{FF2B5EF4-FFF2-40B4-BE49-F238E27FC236}">
                <a16:creationId xmlns:a16="http://schemas.microsoft.com/office/drawing/2014/main" id="{49E2536F-6AD4-8DF7-57EA-32B27EC264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37" y="3152141"/>
            <a:ext cx="1078964" cy="255560"/>
          </a:xfrm>
          <a:prstGeom prst="rect">
            <a:avLst/>
          </a:prstGeom>
        </p:spPr>
      </p:pic>
      <p:pic>
        <p:nvPicPr>
          <p:cNvPr id="16" name="Picture 12" descr="Gas Natural Fenosa passa a se chamar Naturgy no Brasil - Diário do ...">
            <a:extLst>
              <a:ext uri="{FF2B5EF4-FFF2-40B4-BE49-F238E27FC236}">
                <a16:creationId xmlns:a16="http://schemas.microsoft.com/office/drawing/2014/main" id="{63B72807-6D9B-83B8-FA67-1C681B1D9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12" t="29286" r="11528" b="39247"/>
          <a:stretch/>
        </p:blipFill>
        <p:spPr bwMode="auto">
          <a:xfrm>
            <a:off x="1289765" y="5689964"/>
            <a:ext cx="1001108" cy="3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A48640C-0D15-987E-C3CD-507159471B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913021"/>
              </p:ext>
            </p:extLst>
          </p:nvPr>
        </p:nvGraphicFramePr>
        <p:xfrm>
          <a:off x="9650018" y="2183230"/>
          <a:ext cx="1965982" cy="4085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8" name="Retângulo Arredondado 26">
            <a:extLst>
              <a:ext uri="{FF2B5EF4-FFF2-40B4-BE49-F238E27FC236}">
                <a16:creationId xmlns:a16="http://schemas.microsoft.com/office/drawing/2014/main" id="{A6460D72-F9C6-98A0-093F-4370FDBE4CA3}"/>
              </a:ext>
            </a:extLst>
          </p:cNvPr>
          <p:cNvSpPr/>
          <p:nvPr/>
        </p:nvSpPr>
        <p:spPr>
          <a:xfrm>
            <a:off x="6551324" y="1895044"/>
            <a:ext cx="1592878" cy="325622"/>
          </a:xfrm>
          <a:prstGeom prst="roundRect">
            <a:avLst>
              <a:gd name="adj" fmla="val 13353"/>
            </a:avLst>
          </a:prstGeom>
          <a:solidFill>
            <a:srgbClr val="007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 err="1">
                <a:solidFill>
                  <a:srgbClr val="FFFFFF"/>
                </a:solidFill>
                <a:latin typeface="Bradesco Sans SemiBold" panose="00000700000000000000" pitchFamily="2" charset="0"/>
              </a:rPr>
              <a:t>Penetração</a:t>
            </a:r>
            <a:r>
              <a:rPr lang="en-AU" sz="1200" dirty="0">
                <a:solidFill>
                  <a:srgbClr val="FFFFFF"/>
                </a:solidFill>
                <a:latin typeface="Bradesco Sans SemiBold" panose="00000700000000000000" pitchFamily="2" charset="0"/>
              </a:rPr>
              <a:t> residencial¹</a:t>
            </a:r>
            <a:endParaRPr lang="en-AU" sz="1200" dirty="0">
              <a:latin typeface="Bradesc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757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6.PNG"/>
  <p:tag name="PXPSD_PNGPATH" val="..\..\PPT\TEMP\"/>
  <p:tag name="PXPSD_PNGFILENAME" val="TELA02_6.PNG"/>
  <p:tag name="PXPSD_LAYERNAME" val="6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RECTANGLE 2.PNG"/>
  <p:tag name="PXPSD_PNGPATH" val="..\..\PPT\TEMP\"/>
  <p:tag name="PXPSD_PNGFILENAME" val="TELA02_RECTANGLE 2.PNG"/>
  <p:tag name="PXPSD_LAYERNAME" val="Rectangle 2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TEXTLINKS" val="&lt;Data vendor=&quot;FactSet&quot; application=&quot;PresLink&quot; version=&quot;2013.1&quot; XMLVersion=&quot;C591227E-C126-49DE-B816-0EB840665770&quot; iXMLVersion=&quot;1&quot;&gt;&#10;  &lt;SrcLMs /&gt;&#10;&lt;/Data&gt;"/>
  <p:tag name="DMTEXTLINKSFLEXIBLE" val="&lt;Data vendor=&quot;FactSet&quot; application=&quot;PresLink&quot; version=&quot;2013.1&quot; XMLVersion=&quot;C591227E-C126-49DE-B816-0EB840665770&quot; iXMLVersion=&quot;1&quot;&gt;&#10;  &lt;SrcLMs /&gt;&#10;&lt;/Dat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TEXTLINKS" val="&lt;Data vendor=&quot;FactSet&quot; application=&quot;PresLink&quot; version=&quot;2013.1&quot; XMLVersion=&quot;C591227E-C126-49DE-B816-0EB840665770&quot; iXMLVersion=&quot;1&quot;&gt;&#10;  &lt;SrcLMs /&gt;&#10;&lt;/Data&gt;"/>
  <p:tag name="DMTEXTLINKSFLEXIBLE" val="&lt;Data vendor=&quot;FactSet&quot; application=&quot;PresLink&quot; version=&quot;2013.1&quot; XMLVersion=&quot;C591227E-C126-49DE-B816-0EB840665770&quot; iXMLVersion=&quot;1&quot;&gt;&#10;  &lt;SrcLMs /&gt;&#10;&lt;/Dat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TEXTLINKS" val="&lt;Data vendor=&quot;FactSet&quot; application=&quot;PresLink&quot; version=&quot;2013.1&quot; XMLVersion=&quot;C591227E-C126-49DE-B816-0EB840665770&quot; iXMLVersion=&quot;1&quot;&gt;&#10;  &lt;SrcLMs /&gt;&#10;&lt;/Data&gt;"/>
  <p:tag name="DMTEXTLINKSFLEXIBLE" val="&lt;Data vendor=&quot;FactSet&quot; application=&quot;PresLink&quot; version=&quot;2013.1&quot; XMLVersion=&quot;C591227E-C126-49DE-B816-0EB840665770&quot; iXMLVersion=&quot;1&quot;&gt;&#10;  &lt;SrcLMs /&gt;&#10;&lt;/Dat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TEXTLINKS" val="&lt;Data vendor=&quot;FactSet&quot; application=&quot;PresLink&quot; version=&quot;2013.1&quot; XMLVersion=&quot;C591227E-C126-49DE-B816-0EB840665770&quot; iXMLVersion=&quot;1&quot;&gt;&#10;  &lt;SrcLMs /&gt;&#10;&lt;/Data&gt;"/>
  <p:tag name="DMTEXTLINKSFLEXIBLE" val="&lt;Data vendor=&quot;FactSet&quot; application=&quot;PresLink&quot; version=&quot;2013.1&quot; XMLVersion=&quot;C591227E-C126-49DE-B816-0EB840665770&quot; iXMLVersion=&quot;1&quot;&gt;&#10;  &lt;SrcLMs /&gt;&#10;&lt;/Dat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TEXTLINKS" val="&lt;Data vendor=&quot;FactSet&quot; application=&quot;PresLink&quot; version=&quot;2013.1&quot; XMLVersion=&quot;C591227E-C126-49DE-B816-0EB840665770&quot; iXMLVersion=&quot;1&quot;&gt;&#10;  &lt;SrcLMs /&gt;&#10;&lt;/Data&gt;"/>
  <p:tag name="DMTEXTLINKSFLEXIBLE" val="&lt;Data vendor=&quot;FactSet&quot; application=&quot;PresLink&quot; version=&quot;2013.1&quot; XMLVersion=&quot;C591227E-C126-49DE-B816-0EB840665770&quot; iXMLVersion=&quot;1&quot;&gt;&#10;  &lt;SrcLMs /&gt;&#10;&lt;/Dat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TEXTLINKS" val="&lt;Data vendor=&quot;FactSet&quot; application=&quot;PresLink&quot; version=&quot;2013.1&quot; XMLVersion=&quot;C591227E-C126-49DE-B816-0EB840665770&quot; iXMLVersion=&quot;1&quot;&gt;&#10;  &lt;SrcLMs /&gt;&#10;&lt;/Data&gt;"/>
  <p:tag name="DMTEXTLINKSFLEXIBLE" val="&lt;Data vendor=&quot;FactSet&quot; application=&quot;PresLink&quot; version=&quot;2013.1&quot; XMLVersion=&quot;C591227E-C126-49DE-B816-0EB840665770&quot; iXMLVersion=&quot;1&quot;&gt;&#10;  &lt;SrcLMs /&gt;&#10;&lt;/Dat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TEXTLINKS" val="&lt;Data vendor=&quot;FactSet&quot; application=&quot;PresLink&quot; version=&quot;2013.1&quot; XMLVersion=&quot;C591227E-C126-49DE-B816-0EB840665770&quot; iXMLVersion=&quot;1&quot;&gt;&#10;  &lt;SrcLMs /&gt;&#10;&lt;/Data&gt;"/>
  <p:tag name="DMTEXTLINKSFLEXIBLE" val="&lt;Data vendor=&quot;FactSet&quot; application=&quot;PresLink&quot; version=&quot;2013.1&quot; XMLVersion=&quot;C591227E-C126-49DE-B816-0EB840665770&quot; iXMLVersion=&quot;1&quot;&gt;&#10;  &lt;SrcLMs /&gt;&#10;&lt;/Dat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RECTANGLE 1.PNG"/>
  <p:tag name="PXPSD_PNGPATH" val="..\..\PPT\TEMP\"/>
  <p:tag name="PXPSD_PNGFILENAME" val="TELA02_RECTANGLE 1.PNG"/>
  <p:tag name="PXPSD_LAYERNAME" val="Rectangle 1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FSPANMODE" val="spa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RECTANGLE 1 COPY.PNG"/>
  <p:tag name="PXPSD_PNGPATH" val="..\..\PPT\TEMP\"/>
  <p:tag name="PXPSD_PNGFILENAME" val="TELA02_RECTANGLE 1 COPY.PNG"/>
  <p:tag name="PXPSD_LAYERNAME" val="Rectangle 1 copy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1.PNG"/>
  <p:tag name="PXPSD_PNGPATH" val="..\..\PPT\TEMP\"/>
  <p:tag name="PXPSD_PNGFILENAME" val="TELA02_1.PNG"/>
  <p:tag name="PXPSD_LAYERNAME" val="1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1.PNG"/>
  <p:tag name="PXPSD_PNGPATH" val="..\..\PPT\TEMP\"/>
  <p:tag name="PXPSD_PNGFILENAME" val="TELA02_1.PNG"/>
  <p:tag name="PXPSD_LAYERNAME" val="1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1.PNG"/>
  <p:tag name="PXPSD_PNGPATH" val="..\..\PPT\TEMP\"/>
  <p:tag name="PXPSD_PNGFILENAME" val="TELA02_1.PNG"/>
  <p:tag name="PXPSD_LAYERNAME" val="1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23.PNG"/>
  <p:tag name="PXPSD_PNGPATH" val="..\..\PPT\TEMP\"/>
  <p:tag name="PXPSD_PNGFILENAME" val="TELA02_23.PNG"/>
  <p:tag name="PXPSD_LAYERNAME" val="23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4.PNG"/>
  <p:tag name="PXPSD_PNGPATH" val="..\..\PPT\TEMP\"/>
  <p:tag name="PXPSD_PNGFILENAME" val="TELA02_4.PNG"/>
  <p:tag name="PXPSD_LAYERNAME" val="4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MP\TELA02_5.PNG"/>
  <p:tag name="PXPSD_PNGPATH" val="..\..\PPT\TEMP\"/>
  <p:tag name="PXPSD_PNGFILENAME" val="TELA02_5.PNG"/>
  <p:tag name="PXPSD_LAYERNAME" val="5"/>
  <p:tag name="PXPSD_PSDPATH" val="S:\Clientes Ativos\GASMIG\02_Proposta\PPT Comercial\Telas\01 Entrega\"/>
  <p:tag name="PXPSD_PSDFILENAME" val="tela02.psd"/>
  <p:tag name="PXPSD_PSDSOURCE" val="S:\Clientes Ativos\GASMIG\02_Proposta\PPT Comercial\Telas\01 Entrega\tela02.psd"/>
  <p:tag name=" PXPSD_PSDSOURCELAYER" val="8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BI 2022">
    <a:dk1>
      <a:srgbClr val="313131"/>
    </a:dk1>
    <a:lt1>
      <a:srgbClr val="FFFFFF"/>
    </a:lt1>
    <a:dk2>
      <a:srgbClr val="313131"/>
    </a:dk2>
    <a:lt2>
      <a:srgbClr val="FFFFFF"/>
    </a:lt2>
    <a:accent1>
      <a:srgbClr val="CC092F"/>
    </a:accent1>
    <a:accent2>
      <a:srgbClr val="5B080C"/>
    </a:accent2>
    <a:accent3>
      <a:srgbClr val="8A0007"/>
    </a:accent3>
    <a:accent4>
      <a:srgbClr val="19416E"/>
    </a:accent4>
    <a:accent5>
      <a:srgbClr val="0078B7"/>
    </a:accent5>
    <a:accent6>
      <a:srgbClr val="48CAE1"/>
    </a:accent6>
    <a:hlink>
      <a:srgbClr val="300A84"/>
    </a:hlink>
    <a:folHlink>
      <a:srgbClr val="560CAB"/>
    </a:folHlink>
  </a:clrScheme>
  <a:fontScheme name="BBI">
    <a:majorFont>
      <a:latin typeface="Bradesco Sans SemiBold"/>
      <a:ea typeface=""/>
      <a:cs typeface=""/>
    </a:majorFont>
    <a:minorFont>
      <a:latin typeface="Bradesco Sans"/>
      <a:ea typeface=""/>
      <a:cs typeface=""/>
    </a:minorFont>
  </a:fontScheme>
  <a:fmtScheme name="Clarity">
    <a:fillStyleLst>
      <a:solidFill>
        <a:schemeClr val="phClr"/>
      </a:solidFill>
      <a:gradFill rotWithShape="1">
        <a:gsLst>
          <a:gs pos="0">
            <a:schemeClr val="phClr">
              <a:tint val="50000"/>
              <a:shade val="86000"/>
              <a:satMod val="140000"/>
            </a:schemeClr>
          </a:gs>
          <a:gs pos="45000">
            <a:schemeClr val="phClr">
              <a:tint val="48000"/>
              <a:satMod val="150000"/>
            </a:schemeClr>
          </a:gs>
          <a:gs pos="100000">
            <a:schemeClr val="phClr">
              <a:tint val="28000"/>
              <a:satMod val="16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70000"/>
              <a:satMod val="150000"/>
            </a:schemeClr>
          </a:gs>
          <a:gs pos="34000">
            <a:schemeClr val="phClr">
              <a:shade val="70000"/>
              <a:satMod val="140000"/>
            </a:schemeClr>
          </a:gs>
          <a:gs pos="70000">
            <a:schemeClr val="phClr">
              <a:tint val="100000"/>
              <a:shade val="90000"/>
              <a:satMod val="140000"/>
            </a:schemeClr>
          </a:gs>
          <a:gs pos="100000">
            <a:schemeClr val="phClr">
              <a:tint val="100000"/>
              <a:shade val="100000"/>
              <a:sat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6425" cap="flat" cmpd="sng" algn="ctr">
        <a:solidFill>
          <a:schemeClr val="phClr"/>
        </a:solidFill>
        <a:prstDash val="solid"/>
      </a:ln>
      <a:ln w="444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phClr">
              <a:shade val="3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4011</TotalTime>
  <Words>792</Words>
  <Application>Microsoft Office PowerPoint</Application>
  <PresentationFormat>Widescreen</PresentationFormat>
  <Paragraphs>176</Paragraphs>
  <Slides>12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30" baseType="lpstr">
      <vt:lpstr>Yu Gothic</vt:lpstr>
      <vt:lpstr>Arial</vt:lpstr>
      <vt:lpstr>Axiforma</vt:lpstr>
      <vt:lpstr>Axiforma Black</vt:lpstr>
      <vt:lpstr>Axiforma Black Italic</vt:lpstr>
      <vt:lpstr>Axiforma Book</vt:lpstr>
      <vt:lpstr>Axiforma ExtraBold</vt:lpstr>
      <vt:lpstr>Axiforma Heavy</vt:lpstr>
      <vt:lpstr>Axiforma Light</vt:lpstr>
      <vt:lpstr>Bradesco Sans</vt:lpstr>
      <vt:lpstr>Bradesco Sans SemiBold</vt:lpstr>
      <vt:lpstr>Calibri</vt:lpstr>
      <vt:lpstr>Calibri Light</vt:lpstr>
      <vt:lpstr>Corbel</vt:lpstr>
      <vt:lpstr>Tema do Office</vt:lpstr>
      <vt:lpstr>1_Tema do Office</vt:lpstr>
      <vt:lpstr>3_Tema do Office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Gasmig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ANTONIO ALVES MUNIZ</dc:creator>
  <cp:lastModifiedBy>ANDRE DESCHAMPS MADEIRA</cp:lastModifiedBy>
  <cp:revision>130</cp:revision>
  <cp:lastPrinted>2023-05-22T16:26:40Z</cp:lastPrinted>
  <dcterms:created xsi:type="dcterms:W3CDTF">2016-09-26T13:56:45Z</dcterms:created>
  <dcterms:modified xsi:type="dcterms:W3CDTF">2023-09-05T18:39:15Z</dcterms:modified>
</cp:coreProperties>
</file>